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1" r:id="rId3"/>
    <p:sldId id="260" r:id="rId4"/>
    <p:sldId id="261" r:id="rId5"/>
    <p:sldId id="262" r:id="rId6"/>
    <p:sldId id="257" r:id="rId7"/>
    <p:sldId id="258" r:id="rId8"/>
    <p:sldId id="259" r:id="rId9"/>
    <p:sldId id="273" r:id="rId10"/>
    <p:sldId id="277" r:id="rId11"/>
    <p:sldId id="276" r:id="rId12"/>
    <p:sldId id="263" r:id="rId13"/>
    <p:sldId id="264" r:id="rId14"/>
    <p:sldId id="265" r:id="rId15"/>
    <p:sldId id="266" r:id="rId16"/>
    <p:sldId id="267" r:id="rId17"/>
    <p:sldId id="268" r:id="rId18"/>
    <p:sldId id="278" r:id="rId19"/>
    <p:sldId id="279" r:id="rId20"/>
    <p:sldId id="280" r:id="rId21"/>
    <p:sldId id="281" r:id="rId22"/>
    <p:sldId id="282" r:id="rId23"/>
    <p:sldId id="283" r:id="rId24"/>
    <p:sldId id="284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A56D2D-BB5F-49EA-9DB7-DD2BAEA5BF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240971"/>
            <a:ext cx="8915399" cy="2090057"/>
          </a:xfrm>
        </p:spPr>
        <p:txBody>
          <a:bodyPr/>
          <a:lstStyle/>
          <a:p>
            <a:pPr algn="ctr"/>
            <a:r>
              <a:rPr lang="ru-RU" dirty="0"/>
              <a:t>Финансовые задачи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39B5CDA-0779-49B7-A375-FA4AD5134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5968" y="4323807"/>
            <a:ext cx="8915399" cy="1671296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Разработала Науменкова Ольга Васильевна учитель высшей категории МБОУ СОШ №65       г. Иркутска</a:t>
            </a:r>
          </a:p>
        </p:txBody>
      </p:sp>
    </p:spTree>
    <p:extLst>
      <p:ext uri="{BB962C8B-B14F-4D97-AF65-F5344CB8AC3E}">
        <p14:creationId xmlns:p14="http://schemas.microsoft.com/office/powerpoint/2010/main" val="2871365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07E4179-D634-4065-829A-8B91855ED9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40023" y="355107"/>
                <a:ext cx="9764589" cy="6223246"/>
              </a:xfrm>
            </p:spPr>
            <p:txBody>
              <a:bodyPr>
                <a:normAutofit/>
              </a:bodyPr>
              <a:lstStyle/>
              <a:p>
                <a:r>
                  <a:rPr lang="en-US" sz="2000" i="1" dirty="0"/>
                  <a:t>r  =  25 %              n  =  ?</a:t>
                </a:r>
              </a:p>
              <a:p>
                <a:r>
                  <a:rPr lang="ru-RU" sz="2000" dirty="0"/>
                  <a:t>Пусть </a:t>
                </a:r>
                <a:r>
                  <a:rPr lang="en-US" sz="2000" dirty="0"/>
                  <a:t>S </a:t>
                </a:r>
                <a:r>
                  <a:rPr lang="ru-RU" sz="2000" dirty="0"/>
                  <a:t> - ежемесячная выплата</a:t>
                </a:r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+. . . +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∙2∙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=38</m:t>
                    </m:r>
                  </m:oMath>
                </a14:m>
                <a:endParaRPr lang="en-US" sz="2000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+. . .+2+1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=38</m:t>
                    </m:r>
                  </m:oMath>
                </a14:m>
                <a:endParaRPr lang="en-US" sz="2000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+. . .+2+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000" dirty="0"/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/>
                  <a:t> = 38</a:t>
                </a:r>
                <a:endParaRPr lang="ru-RU" sz="2000" dirty="0"/>
              </a:p>
              <a:p>
                <a:endParaRPr lang="ru-RU" sz="2000" dirty="0"/>
              </a:p>
              <a:p>
                <a:endParaRPr lang="ru-RU" sz="2000" dirty="0"/>
              </a:p>
              <a:p>
                <a:endParaRPr lang="ru-RU" sz="2000" dirty="0"/>
              </a:p>
              <a:p>
                <a:endParaRPr lang="ru-RU" sz="20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07E4179-D634-4065-829A-8B91855ED9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40023" y="355107"/>
                <a:ext cx="9764589" cy="6223246"/>
              </a:xfrm>
              <a:blipFill>
                <a:blip r:embed="rId2"/>
                <a:stretch>
                  <a:fillRect l="-562" t="-4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Таблица 6">
                <a:extLst>
                  <a:ext uri="{FF2B5EF4-FFF2-40B4-BE49-F238E27FC236}">
                    <a16:creationId xmlns:a16="http://schemas.microsoft.com/office/drawing/2014/main" id="{B14128FF-AA69-40E1-AFC8-95C7E00AB27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1680" y="1350251"/>
              <a:ext cx="8148319" cy="297637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729653">
                      <a:extLst>
                        <a:ext uri="{9D8B030D-6E8A-4147-A177-3AD203B41FA5}">
                          <a16:colId xmlns:a16="http://schemas.microsoft.com/office/drawing/2014/main" val="2107883214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3058518340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4067871879"/>
                        </a:ext>
                      </a:extLst>
                    </a:gridCol>
                  </a:tblGrid>
                  <a:tr h="267260">
                    <a:tc>
                      <a:txBody>
                        <a:bodyPr/>
                        <a:lstStyle/>
                        <a:p>
                          <a:pPr algn="ctr"/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долг на июль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выплата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70291340"/>
                      </a:ext>
                    </a:extLst>
                  </a:tr>
                  <a:tr h="2826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1 месяц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80577908"/>
                      </a:ext>
                    </a:extLst>
                  </a:tr>
                  <a:tr h="2826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2 месяц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−1)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−1)∙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32287636"/>
                      </a:ext>
                    </a:extLst>
                  </a:tr>
                  <a:tr h="2826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и  т. д.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 . .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 . .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62890383"/>
                      </a:ext>
                    </a:extLst>
                  </a:tr>
                  <a:tr h="2826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/>
                            <a:t>(n – 1) </a:t>
                          </a:r>
                          <a:r>
                            <a:rPr lang="ru-RU" dirty="0"/>
                            <a:t>месяц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∙2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∙2∙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48364358"/>
                      </a:ext>
                    </a:extLst>
                  </a:tr>
                  <a:tr h="2826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/>
                            <a:t>n  </a:t>
                          </a:r>
                          <a:r>
                            <a:rPr lang="ru-RU" dirty="0"/>
                            <a:t>месяц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319521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Таблица 6">
                <a:extLst>
                  <a:ext uri="{FF2B5EF4-FFF2-40B4-BE49-F238E27FC236}">
                    <a16:creationId xmlns:a16="http://schemas.microsoft.com/office/drawing/2014/main" id="{B14128FF-AA69-40E1-AFC8-95C7E00AB27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1680" y="1350251"/>
              <a:ext cx="8148319" cy="297637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729653">
                      <a:extLst>
                        <a:ext uri="{9D8B030D-6E8A-4147-A177-3AD203B41FA5}">
                          <a16:colId xmlns:a16="http://schemas.microsoft.com/office/drawing/2014/main" val="2107883214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3058518340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4067871879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долг на июль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выплата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70291340"/>
                      </a:ext>
                    </a:extLst>
                  </a:tr>
                  <a:tr h="5612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1 месяц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351" t="-70652" r="-100676" b="-3684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899" t="-70652" r="-449" b="-3684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80577908"/>
                      </a:ext>
                    </a:extLst>
                  </a:tr>
                  <a:tr h="5612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2 месяц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351" t="-168817" r="-100676" b="-2645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899" t="-168817" r="-449" b="-26451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3228763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и  т. д.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 . .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 . .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62890383"/>
                      </a:ext>
                    </a:extLst>
                  </a:tr>
                  <a:tr h="5612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/>
                            <a:t>(n – 1) </a:t>
                          </a:r>
                          <a:r>
                            <a:rPr lang="ru-RU" dirty="0"/>
                            <a:t>месяц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351" t="-336957" r="-100676" b="-10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899" t="-336957" r="-449" b="-1021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48364358"/>
                      </a:ext>
                    </a:extLst>
                  </a:tr>
                  <a:tr h="5612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/>
                            <a:t>n  </a:t>
                          </a:r>
                          <a:r>
                            <a:rPr lang="ru-RU" dirty="0"/>
                            <a:t>месяц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351" t="-436957" r="-100676" b="-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899" t="-436957" r="-449" b="-21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19521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3564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7A8403E-B2A1-4327-A689-D0E65C1CD5D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743200" y="692458"/>
                <a:ext cx="8761412" cy="5859262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ru-RU" sz="2400" dirty="0"/>
                  <a:t>Так как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S</m:t>
                    </m:r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то</m:t>
                    </m:r>
                  </m:oMath>
                </a14:m>
                <a:endParaRPr lang="ru-RU" sz="2400" b="0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=38</m:t>
                    </m:r>
                  </m:oMath>
                </a14:m>
                <a:endParaRPr lang="en-US" sz="2400" b="0" dirty="0"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16+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∙1∙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∙4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=38</m:t>
                    </m:r>
                  </m:oMath>
                </a14:m>
                <a:endParaRPr lang="en-US" sz="2400" b="0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16+2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+2=38</m:t>
                    </m:r>
                  </m:oMath>
                </a14:m>
                <a:endParaRPr lang="en-US" sz="2400" b="0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endParaRPr lang="en-US" sz="2400" b="0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US" sz="2400" b="0" dirty="0"/>
              </a:p>
              <a:p>
                <a:pPr>
                  <a:lnSpc>
                    <a:spcPct val="150000"/>
                  </a:lnSpc>
                </a:pPr>
                <a:r>
                  <a:rPr lang="ru-RU" sz="2400" b="0" dirty="0"/>
                  <a:t>Ответ:  10 лет</a:t>
                </a:r>
              </a:p>
              <a:p>
                <a:endParaRPr lang="ru-RU" sz="20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7A8403E-B2A1-4327-A689-D0E65C1CD5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43200" y="692458"/>
                <a:ext cx="8761412" cy="5859262"/>
              </a:xfrm>
              <a:blipFill>
                <a:blip r:embed="rId2"/>
                <a:stretch>
                  <a:fillRect l="-9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066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DAE00C8-5E19-46CD-8973-28EBBD4CD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9418" y="763479"/>
            <a:ext cx="9215022" cy="5770485"/>
          </a:xfrm>
        </p:spPr>
        <p:txBody>
          <a:bodyPr>
            <a:normAutofit/>
          </a:bodyPr>
          <a:lstStyle/>
          <a:p>
            <a:r>
              <a:rPr lang="ru-RU" sz="2400" b="1" dirty="0"/>
              <a:t>Задача № 4</a:t>
            </a:r>
          </a:p>
          <a:p>
            <a:r>
              <a:rPr lang="ru-RU" sz="2400" dirty="0"/>
              <a:t>15 января планируется взять кредит в банке на некоторый срок (целое число месяцев). Условия его выплаты таковы:</a:t>
            </a:r>
          </a:p>
          <a:p>
            <a:r>
              <a:rPr lang="ru-RU" sz="2400" dirty="0"/>
              <a:t> - 1-го числа каждого месяца долг возрастает на 3 % по сравнению с концом предыдущего месяца;</a:t>
            </a:r>
          </a:p>
          <a:p>
            <a:r>
              <a:rPr lang="ru-RU" sz="2400" dirty="0"/>
              <a:t> - со 2-го по 14-е число каждого месяца необходимо выплатить часть долга;</a:t>
            </a:r>
          </a:p>
          <a:p>
            <a:r>
              <a:rPr lang="ru-RU" sz="2400" dirty="0"/>
              <a:t> - 15-го числа каждого месяца долг должен быть на одну и ту же сумму меньше долга на 15-е число предыдущего месяца. На сколько месяцев планируется взять кредит, если известно, что общая сумма выплат, после полного погашения кредита, на 30 % больше суммы взятой в кредит? </a:t>
            </a:r>
          </a:p>
        </p:txBody>
      </p:sp>
    </p:spTree>
    <p:extLst>
      <p:ext uri="{BB962C8B-B14F-4D97-AF65-F5344CB8AC3E}">
        <p14:creationId xmlns:p14="http://schemas.microsoft.com/office/powerpoint/2010/main" val="2588172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DF0F45B-4CC9-4B0E-A89C-20E0859F07F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15734" y="168677"/>
                <a:ext cx="9658905" cy="6689324"/>
              </a:xfrm>
            </p:spPr>
            <p:txBody>
              <a:bodyPr>
                <a:normAutofit fontScale="25000" lnSpcReduction="20000"/>
              </a:bodyPr>
              <a:lstStyle/>
              <a:p>
                <a:r>
                  <a:rPr lang="ru-RU" sz="8000" i="1" dirty="0"/>
                  <a:t>     </a:t>
                </a:r>
                <a:r>
                  <a:rPr lang="en-US" sz="8000" i="1" dirty="0"/>
                  <a:t>r</a:t>
                </a:r>
                <a:r>
                  <a:rPr lang="ru-RU" sz="8000" dirty="0"/>
                  <a:t> = 3;        </a:t>
                </a:r>
                <a:r>
                  <a:rPr lang="en-US" sz="8000" dirty="0"/>
                  <a:t>S</a:t>
                </a:r>
                <a:r>
                  <a:rPr lang="ru-RU" sz="8000" dirty="0"/>
                  <a:t> – ежемесячная выплата;</a:t>
                </a:r>
              </a:p>
              <a:p>
                <a:endParaRPr lang="ru-RU" sz="8000" dirty="0"/>
              </a:p>
              <a:p>
                <a:endParaRPr lang="ru-RU" sz="8000" dirty="0"/>
              </a:p>
              <a:p>
                <a:endParaRPr lang="ru-RU" sz="8000" dirty="0"/>
              </a:p>
              <a:p>
                <a:endParaRPr lang="ru-RU" sz="8000" dirty="0"/>
              </a:p>
              <a:p>
                <a:endParaRPr lang="ru-RU" sz="8000" dirty="0"/>
              </a:p>
              <a:p>
                <a:endParaRPr lang="ru-RU" sz="8000" dirty="0"/>
              </a:p>
              <a:p>
                <a:endParaRPr lang="ru-RU" sz="8000" dirty="0"/>
              </a:p>
              <a:p>
                <a:endParaRPr lang="ru-RU" sz="8000" dirty="0"/>
              </a:p>
              <a:p>
                <a:endParaRPr lang="ru-RU" sz="8000" dirty="0"/>
              </a:p>
              <a:p>
                <a:r>
                  <a:rPr lang="ru-RU" sz="8000" dirty="0"/>
                  <a:t>Найдем сумму выплат:</a:t>
                </a:r>
              </a:p>
              <a:p>
                <a14:m>
                  <m:oMath xmlns:m="http://schemas.openxmlformats.org/officeDocument/2006/math">
                    <m:r>
                      <a:rPr lang="en-US" sz="8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8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8000" i="1">
                        <a:latin typeface="Cambria Math" panose="02040503050406030204" pitchFamily="18" charset="0"/>
                      </a:rPr>
                      <m:t>𝑛𝑆</m:t>
                    </m:r>
                    <m:r>
                      <a:rPr lang="en-US" sz="8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8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8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8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ru-RU" sz="8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8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80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sz="8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8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80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8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8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8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8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8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8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ru-RU" sz="8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8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. .+</m:t>
                    </m:r>
                    <m:r>
                      <a:rPr lang="en-US" sz="8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800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sz="8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8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8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8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8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8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8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8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8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8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8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8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8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8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8000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8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8000" b="0" i="1" smtClean="0">
                        <a:latin typeface="Cambria Math" panose="02040503050406030204" pitchFamily="18" charset="0"/>
                      </a:rPr>
                      <m:t>𝑛𝑆</m:t>
                    </m:r>
                    <m:r>
                      <a:rPr lang="en-US" sz="8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8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8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d>
                      <m:dPr>
                        <m:ctrlP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US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+. . . +2+1</m:t>
                        </m:r>
                      </m:e>
                    </m:d>
                    <m:r>
                      <a:rPr lang="en-US" sz="8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8000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8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т.к. </m:t>
                    </m:r>
                    <m:r>
                      <a:rPr lang="en-US" sz="8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sz="8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8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8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+. . . +2+1=</m:t>
                    </m:r>
                    <m:f>
                      <m:fPr>
                        <m:ctrlP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en-US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num>
                      <m:den>
                        <m: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8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8000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8000" b="0" i="1" smtClean="0">
                        <a:latin typeface="Cambria Math" panose="02040503050406030204" pitchFamily="18" charset="0"/>
                      </a:rPr>
                      <m:t>𝑛𝑆</m:t>
                    </m:r>
                    <m:r>
                      <a:rPr lang="en-US" sz="8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8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8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8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d>
                          <m:dPr>
                            <m:ctrlPr>
                              <a:rPr lang="en-US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num>
                      <m:den>
                        <m: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8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200</m:t>
                        </m:r>
                        <m: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𝑛𝑆</m:t>
                        </m:r>
                        <m: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𝑆𝑟</m:t>
                        </m:r>
                        <m: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en-US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8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8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sz="8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num>
                      <m:den>
                        <m: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200</m:t>
                        </m:r>
                      </m:den>
                    </m:f>
                    <m:r>
                      <a:rPr lang="en-US" sz="8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  <m:d>
                          <m:dPr>
                            <m:ctrlPr>
                              <a:rPr lang="en-US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200</m:t>
                            </m:r>
                            <m:r>
                              <a:rPr lang="en-US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  <m:d>
                              <m:dPr>
                                <m:ctrlPr>
                                  <a:rPr lang="en-US" sz="8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8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8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8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8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8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</m:e>
                        </m:d>
                      </m:num>
                      <m:den>
                        <m:r>
                          <a:rPr lang="en-US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200</m:t>
                        </m:r>
                      </m:den>
                    </m:f>
                  </m:oMath>
                </a14:m>
                <a:r>
                  <a:rPr lang="en-US" sz="8000" dirty="0"/>
                  <a:t>;</a:t>
                </a:r>
                <a:endParaRPr lang="ru-RU" sz="8000" dirty="0"/>
              </a:p>
              <a:p>
                <a:pPr marL="0" indent="0">
                  <a:buNone/>
                </a:pPr>
                <a:endParaRPr lang="ru-RU" sz="8000" dirty="0"/>
              </a:p>
              <a:p>
                <a:pPr marL="0" indent="0">
                  <a:buNone/>
                </a:pPr>
                <a:endParaRPr lang="ru-RU" sz="8000" dirty="0"/>
              </a:p>
              <a:p>
                <a:pPr marL="0" indent="0">
                  <a:buNone/>
                </a:pPr>
                <a:endParaRPr lang="ru-RU" sz="8000" dirty="0"/>
              </a:p>
              <a:p>
                <a:pPr marL="0" indent="0">
                  <a:buNone/>
                </a:pPr>
                <a:endParaRPr lang="ru-RU" sz="8000" dirty="0"/>
              </a:p>
              <a:p>
                <a:pPr marL="0" indent="0">
                  <a:buNone/>
                </a:pPr>
                <a:endParaRPr lang="ru-RU" sz="8000" dirty="0"/>
              </a:p>
              <a:p>
                <a:pPr marL="0" indent="0">
                  <a:buNone/>
                </a:pPr>
                <a:endParaRPr lang="ru-RU" sz="2900" dirty="0"/>
              </a:p>
              <a:p>
                <a:pPr marL="0" indent="0">
                  <a:buNone/>
                </a:pPr>
                <a:endParaRPr lang="ru-RU" sz="2900" dirty="0"/>
              </a:p>
              <a:p>
                <a:pPr marL="0" indent="0">
                  <a:buNone/>
                </a:pPr>
                <a:endParaRPr lang="ru-RU" sz="2900" dirty="0"/>
              </a:p>
              <a:p>
                <a:pPr marL="0" indent="0">
                  <a:buNone/>
                </a:pPr>
                <a:endParaRPr lang="ru-RU" sz="2900" dirty="0"/>
              </a:p>
              <a:p>
                <a:pPr marL="0" indent="0">
                  <a:buNone/>
                </a:pPr>
                <a:endParaRPr lang="ru-RU" sz="2900" dirty="0"/>
              </a:p>
              <a:p>
                <a:pPr marL="0" indent="0">
                  <a:buNone/>
                </a:pPr>
                <a:endParaRPr lang="ru-RU" sz="2900" dirty="0"/>
              </a:p>
              <a:p>
                <a:pPr marL="0" indent="0">
                  <a:buNone/>
                </a:pPr>
                <a:endParaRPr lang="ru-RU" sz="2900" dirty="0"/>
              </a:p>
              <a:p>
                <a:pPr marL="0" indent="0">
                  <a:buNone/>
                </a:pPr>
                <a:endParaRPr lang="ru-RU" sz="2900" dirty="0"/>
              </a:p>
              <a:p>
                <a:pPr marL="0" indent="0">
                  <a:buNone/>
                </a:pPr>
                <a:endParaRPr lang="ru-RU" sz="2900" dirty="0"/>
              </a:p>
              <a:p>
                <a:pPr marL="0" indent="0">
                  <a:buNone/>
                </a:pPr>
                <a:endParaRPr lang="ru-RU" sz="2900" dirty="0"/>
              </a:p>
              <a:p>
                <a:pPr marL="0" indent="0">
                  <a:buNone/>
                </a:pPr>
                <a:endParaRPr lang="ru-RU" sz="2600" dirty="0"/>
              </a:p>
              <a:p>
                <a:pPr marL="0" indent="0">
                  <a:buNone/>
                </a:pPr>
                <a:endParaRPr lang="ru-RU" sz="2200" dirty="0"/>
              </a:p>
              <a:p>
                <a:pPr marL="0" indent="0">
                  <a:buNone/>
                </a:pPr>
                <a:endParaRPr lang="en-US" sz="2200" dirty="0"/>
              </a:p>
              <a:p>
                <a:pPr marL="0" indent="0">
                  <a:buNone/>
                </a:pPr>
                <a:endParaRPr lang="en-US" sz="22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ru-RU" sz="2000" dirty="0"/>
              </a:p>
              <a:p>
                <a:pPr marL="0" indent="0">
                  <a:buNone/>
                </a:pPr>
                <a:endParaRPr lang="ru-RU" sz="2000" dirty="0"/>
              </a:p>
              <a:p>
                <a:pPr marL="0" indent="0">
                  <a:buNone/>
                </a:pPr>
                <a:endParaRPr lang="ru-RU" sz="2000" dirty="0"/>
              </a:p>
              <a:p>
                <a:pPr marL="0" indent="0">
                  <a:buNone/>
                </a:pPr>
                <a:endParaRPr lang="ru-RU" sz="2000" dirty="0"/>
              </a:p>
              <a:p>
                <a:pPr marL="0" indent="0">
                  <a:buNone/>
                </a:pPr>
                <a:endParaRPr lang="ru-RU" sz="2000" dirty="0"/>
              </a:p>
              <a:p>
                <a:pPr marL="0" indent="0">
                  <a:buNone/>
                </a:pPr>
                <a:endParaRPr lang="ru-RU" sz="2000" dirty="0"/>
              </a:p>
              <a:p>
                <a:pPr marL="0" indent="0">
                  <a:buNone/>
                </a:pPr>
                <a:endParaRPr lang="ru-RU" sz="2000" dirty="0"/>
              </a:p>
              <a:p>
                <a:pPr marL="0" indent="0">
                  <a:buNone/>
                </a:pPr>
                <a:endParaRPr lang="ru-RU" sz="2000" dirty="0"/>
              </a:p>
              <a:p>
                <a:pPr marL="0" indent="0">
                  <a:buNone/>
                </a:pPr>
                <a:r>
                  <a:rPr lang="ru-RU" sz="2000" dirty="0"/>
                  <a:t> </a:t>
                </a:r>
                <a:endParaRPr lang="ru-RU" sz="2000" i="1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DF0F45B-4CC9-4B0E-A89C-20E0859F07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15734" y="168677"/>
                <a:ext cx="9658905" cy="6689324"/>
              </a:xfrm>
              <a:blipFill>
                <a:blip r:embed="rId2"/>
                <a:stretch>
                  <a:fillRect l="-568" t="-14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4">
                <a:extLst>
                  <a:ext uri="{FF2B5EF4-FFF2-40B4-BE49-F238E27FC236}">
                    <a16:creationId xmlns:a16="http://schemas.microsoft.com/office/drawing/2014/main" id="{CC9795D2-2A90-4288-9878-F163C1EAB8E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81734026"/>
                  </p:ext>
                </p:extLst>
              </p:nvPr>
            </p:nvGraphicFramePr>
            <p:xfrm>
              <a:off x="1793289" y="701336"/>
              <a:ext cx="9303797" cy="309119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54097">
                      <a:extLst>
                        <a:ext uri="{9D8B030D-6E8A-4147-A177-3AD203B41FA5}">
                          <a16:colId xmlns:a16="http://schemas.microsoft.com/office/drawing/2014/main" val="445057183"/>
                        </a:ext>
                      </a:extLst>
                    </a:gridCol>
                    <a:gridCol w="2778711">
                      <a:extLst>
                        <a:ext uri="{9D8B030D-6E8A-4147-A177-3AD203B41FA5}">
                          <a16:colId xmlns:a16="http://schemas.microsoft.com/office/drawing/2014/main" val="3697325605"/>
                        </a:ext>
                      </a:extLst>
                    </a:gridCol>
                    <a:gridCol w="3151573">
                      <a:extLst>
                        <a:ext uri="{9D8B030D-6E8A-4147-A177-3AD203B41FA5}">
                          <a16:colId xmlns:a16="http://schemas.microsoft.com/office/drawing/2014/main" val="3263160985"/>
                        </a:ext>
                      </a:extLst>
                    </a:gridCol>
                    <a:gridCol w="2219416">
                      <a:extLst>
                        <a:ext uri="{9D8B030D-6E8A-4147-A177-3AD203B41FA5}">
                          <a16:colId xmlns:a16="http://schemas.microsoft.com/office/drawing/2014/main" val="1024393416"/>
                        </a:ext>
                      </a:extLst>
                    </a:gridCol>
                  </a:tblGrid>
                  <a:tr h="423169">
                    <a:tc>
                      <a:txBody>
                        <a:bodyPr/>
                        <a:lstStyle/>
                        <a:p>
                          <a:pPr algn="ctr"/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долг до начисления 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долг после начисления 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выплаты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36522851"/>
                      </a:ext>
                    </a:extLst>
                  </a:tr>
                  <a:tr h="4231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𝑛𝑆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19794645"/>
                      </a:ext>
                    </a:extLst>
                  </a:tr>
                  <a:tr h="4231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−1)∙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72255788"/>
                      </a:ext>
                    </a:extLst>
                  </a:tr>
                  <a:tr h="4231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И  т. д.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. . 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. . 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. . 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49989399"/>
                      </a:ext>
                    </a:extLst>
                  </a:tr>
                  <a:tr h="42316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−1)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6665136"/>
                      </a:ext>
                    </a:extLst>
                  </a:tr>
                  <a:tr h="42316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128233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4">
                <a:extLst>
                  <a:ext uri="{FF2B5EF4-FFF2-40B4-BE49-F238E27FC236}">
                    <a16:creationId xmlns:a16="http://schemas.microsoft.com/office/drawing/2014/main" id="{CC9795D2-2A90-4288-9878-F163C1EAB8E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81734026"/>
                  </p:ext>
                </p:extLst>
              </p:nvPr>
            </p:nvGraphicFramePr>
            <p:xfrm>
              <a:off x="1793289" y="701336"/>
              <a:ext cx="9303797" cy="309119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54097">
                      <a:extLst>
                        <a:ext uri="{9D8B030D-6E8A-4147-A177-3AD203B41FA5}">
                          <a16:colId xmlns:a16="http://schemas.microsoft.com/office/drawing/2014/main" val="445057183"/>
                        </a:ext>
                      </a:extLst>
                    </a:gridCol>
                    <a:gridCol w="2778711">
                      <a:extLst>
                        <a:ext uri="{9D8B030D-6E8A-4147-A177-3AD203B41FA5}">
                          <a16:colId xmlns:a16="http://schemas.microsoft.com/office/drawing/2014/main" val="3697325605"/>
                        </a:ext>
                      </a:extLst>
                    </a:gridCol>
                    <a:gridCol w="3151573">
                      <a:extLst>
                        <a:ext uri="{9D8B030D-6E8A-4147-A177-3AD203B41FA5}">
                          <a16:colId xmlns:a16="http://schemas.microsoft.com/office/drawing/2014/main" val="3263160985"/>
                        </a:ext>
                      </a:extLst>
                    </a:gridCol>
                    <a:gridCol w="2219416">
                      <a:extLst>
                        <a:ext uri="{9D8B030D-6E8A-4147-A177-3AD203B41FA5}">
                          <a16:colId xmlns:a16="http://schemas.microsoft.com/office/drawing/2014/main" val="1024393416"/>
                        </a:ext>
                      </a:extLst>
                    </a:gridCol>
                  </a:tblGrid>
                  <a:tr h="423169">
                    <a:tc>
                      <a:txBody>
                        <a:bodyPr/>
                        <a:lstStyle/>
                        <a:p>
                          <a:pPr algn="ctr"/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долг до начисления 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долг после начисления 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выплаты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36522851"/>
                      </a:ext>
                    </a:extLst>
                  </a:tr>
                  <a:tr h="5612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1667" t="-81522" r="-193860" b="-3782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4710" t="-81522" r="-70656" b="-3782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19780" t="-81522" r="-549" b="-37826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19794645"/>
                      </a:ext>
                    </a:extLst>
                  </a:tr>
                  <a:tr h="5612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1667" t="-181522" r="-193860" b="-2782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4710" t="-181522" r="-70656" b="-2782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19780" t="-181522" r="-549" b="-27826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72255788"/>
                      </a:ext>
                    </a:extLst>
                  </a:tr>
                  <a:tr h="4231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И  т. д.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. . 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. . 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. . 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49989399"/>
                      </a:ext>
                    </a:extLst>
                  </a:tr>
                  <a:tr h="561213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9" t="-357609" r="-708995" b="-10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1667" t="-357609" r="-193860" b="-10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4710" t="-357609" r="-70656" b="-10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19780" t="-357609" r="-549" b="-1021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6665136"/>
                      </a:ext>
                    </a:extLst>
                  </a:tr>
                  <a:tr h="561213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9" t="-457609" r="-708995" b="-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1667" t="-457609" r="-193860" b="-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4710" t="-457609" r="-70656" b="-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19780" t="-457609" r="-549" b="-21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1282338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281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9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69B3A7F-C70E-45BB-9B6E-0A71C2F641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423604" y="887767"/>
                <a:ext cx="9081008" cy="5023455"/>
              </a:xfrm>
            </p:spPr>
            <p:txBody>
              <a:bodyPr>
                <a:normAutofit/>
              </a:bodyPr>
              <a:lstStyle/>
              <a:p>
                <a:r>
                  <a:rPr lang="ru-RU" sz="2000" dirty="0"/>
                  <a:t>Т. к.  сумма выплат на 30% больше суммы взятой в кредит</a:t>
                </a:r>
              </a:p>
              <a:p>
                <a14:m>
                  <m:oMath xmlns:m="http://schemas.openxmlformats.org/officeDocument/2006/math">
                    <m:r>
                      <a:rPr lang="ru-RU" sz="2000" b="0" i="1" smtClean="0">
                        <a:latin typeface="Cambria Math" panose="02040503050406030204" pitchFamily="18" charset="0"/>
                      </a:rPr>
                      <m:t>         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         −    100%</m:t>
                    </m:r>
                  </m:oMath>
                </a14:m>
                <a:endParaRPr lang="en-US" sz="2000" b="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200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</m:e>
                        </m:d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200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−    130%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130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200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d>
                              <m:d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</m:e>
                        </m:d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200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</m:t>
                    </m:r>
                  </m:oMath>
                </a14:m>
                <a:endParaRPr lang="en-US" sz="2000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130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200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;            </m:t>
                    </m:r>
                    <m:r>
                      <a:rPr lang="ru-RU" sz="2000" b="0" i="1" smtClean="0">
                        <a:latin typeface="Cambria Math" panose="02040503050406030204" pitchFamily="18" charset="0"/>
                      </a:rPr>
                      <m:t>т. к. 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=3%</m:t>
                    </m:r>
                  </m:oMath>
                </a14:m>
                <a:r>
                  <a:rPr lang="en-US" sz="2000" b="0" dirty="0"/>
                  <a:t>   </a:t>
                </a:r>
                <a:r>
                  <a:rPr lang="ru-RU" sz="2000" b="0" dirty="0"/>
                  <a:t>следовательно</a:t>
                </a:r>
                <a:endParaRPr lang="en-US" sz="2000" b="0" dirty="0"/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260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=200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+3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2000" b="0" dirty="0"/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sz="2000" b="0" i="1" smtClean="0">
                        <a:latin typeface="Cambria Math" panose="02040503050406030204" pitchFamily="18" charset="0"/>
                      </a:rPr>
                      <m:t>−57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=0;</m:t>
                    </m:r>
                  </m:oMath>
                </a14:m>
                <a:r>
                  <a:rPr lang="en-US" sz="2000" b="0" dirty="0"/>
                  <a:t>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−19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000" b="0" dirty="0"/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=0 −  не удоалетворяет условию задачи</m:t>
                    </m:r>
                  </m:oMath>
                </a14:m>
                <a:endParaRPr lang="ru-RU" sz="2000" b="0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n</m:t>
                    </m:r>
                    <m:r>
                      <a:rPr lang="ru-RU" sz="2000" b="0" i="1" smtClean="0">
                        <a:latin typeface="Cambria Math" panose="02040503050406030204" pitchFamily="18" charset="0"/>
                      </a:rPr>
                      <m:t>=19</m:t>
                    </m:r>
                  </m:oMath>
                </a14:m>
                <a:endParaRPr lang="en-US" sz="2000" b="0" dirty="0"/>
              </a:p>
              <a:p>
                <a:pPr algn="just"/>
                <a:r>
                  <a:rPr lang="ru-RU" sz="2000" dirty="0"/>
                  <a:t>Ответ:  19 месяцев.</a:t>
                </a:r>
                <a:endParaRPr lang="en-US" sz="2000" b="0" dirty="0"/>
              </a:p>
              <a:p>
                <a:pPr marL="0" indent="0">
                  <a:buNone/>
                </a:pPr>
                <a:endParaRPr lang="ru-RU" sz="20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69B3A7F-C70E-45BB-9B6E-0A71C2F641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23604" y="887767"/>
                <a:ext cx="9081008" cy="5023455"/>
              </a:xfrm>
              <a:blipFill>
                <a:blip r:embed="rId2"/>
                <a:stretch>
                  <a:fillRect l="-672" t="-728" b="-15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50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B5282D9-B73F-4F1F-AD4C-EE0296DB8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0237" y="967666"/>
            <a:ext cx="9117368" cy="5584054"/>
          </a:xfrm>
        </p:spPr>
        <p:txBody>
          <a:bodyPr>
            <a:normAutofit/>
          </a:bodyPr>
          <a:lstStyle/>
          <a:p>
            <a:r>
              <a:rPr lang="ru-RU" sz="2000" b="1" dirty="0"/>
              <a:t>Задача №5</a:t>
            </a:r>
          </a:p>
          <a:p>
            <a:r>
              <a:rPr lang="ru-RU" sz="2000" dirty="0"/>
              <a:t>15-го января планируется взять кредит в банке на 5 месяцев. Условия его возврата таковы:</a:t>
            </a:r>
          </a:p>
          <a:p>
            <a:r>
              <a:rPr lang="ru-RU" sz="2000" dirty="0"/>
              <a:t> - 1-го числа каждого месяца долг возрастает на 1 % по сравнению с концом предыдущего месяца;</a:t>
            </a:r>
          </a:p>
          <a:p>
            <a:r>
              <a:rPr lang="ru-RU" sz="2000" dirty="0"/>
              <a:t> - со 2-го по 14-е число каждого месяца необходимо выплатить часть долга;</a:t>
            </a:r>
          </a:p>
          <a:p>
            <a:r>
              <a:rPr lang="ru-RU" sz="2000" dirty="0"/>
              <a:t> - 15-го числа каждого месяца долг должен быть на одну и ту же величину меньше долга на 15-е число предыдущего месяца.</a:t>
            </a:r>
          </a:p>
          <a:p>
            <a:r>
              <a:rPr lang="ru-RU" sz="2000" dirty="0"/>
              <a:t>Сколько процентов от суммы кредита составляет общая сумма денег, которую нужно выплатить банку за весь срок кредитования?</a:t>
            </a:r>
          </a:p>
        </p:txBody>
      </p:sp>
    </p:spTree>
    <p:extLst>
      <p:ext uri="{BB962C8B-B14F-4D97-AF65-F5344CB8AC3E}">
        <p14:creationId xmlns:p14="http://schemas.microsoft.com/office/powerpoint/2010/main" val="3596435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821D0AE-CC6F-45E1-A851-D3CC128290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926454" y="328473"/>
                <a:ext cx="9578158" cy="6267635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/>
                  <a:t>S</a:t>
                </a:r>
                <a:r>
                  <a:rPr lang="ru-RU" sz="2000" dirty="0"/>
                  <a:t>  -  ежемесячная выплата          </a:t>
                </a:r>
                <a:r>
                  <a:rPr lang="en-US" sz="2000" dirty="0"/>
                  <a:t>r</a:t>
                </a:r>
                <a:r>
                  <a:rPr lang="ru-RU" sz="2000" dirty="0"/>
                  <a:t> = 1 %              </a:t>
                </a:r>
                <a:r>
                  <a:rPr lang="en-US" sz="2000" dirty="0"/>
                  <a:t>n </a:t>
                </a:r>
                <a:r>
                  <a:rPr lang="ru-RU" sz="2000" dirty="0"/>
                  <a:t> </a:t>
                </a:r>
                <a:r>
                  <a:rPr lang="en-US" sz="2000" dirty="0"/>
                  <a:t>=  5</a:t>
                </a:r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r>
                  <a:rPr lang="ru-RU" sz="2000" dirty="0"/>
                  <a:t>Найдем сумму выплат:</a:t>
                </a: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+5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+4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ru-RU" sz="2000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20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ru-RU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ru-R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ru-R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5+4+3+2+1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∙15</m:t>
                    </m:r>
                  </m:oMath>
                </a14:m>
                <a:endParaRPr lang="en-US" sz="2000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∙15=5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+0,15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=5,15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endParaRPr lang="ru-RU" sz="2000" dirty="0"/>
              </a:p>
              <a:p>
                <a:pPr marL="0" indent="0">
                  <a:buNone/>
                </a:pPr>
                <a:endParaRPr lang="ru-RU" sz="2000" dirty="0"/>
              </a:p>
              <a:p>
                <a:pPr marL="0" indent="0">
                  <a:buNone/>
                </a:pPr>
                <a:endParaRPr lang="ru-RU" sz="2000" dirty="0"/>
              </a:p>
              <a:p>
                <a:pPr marL="0" indent="0">
                  <a:buNone/>
                </a:pPr>
                <a:endParaRPr lang="ru-RU" sz="2000" dirty="0"/>
              </a:p>
              <a:p>
                <a:pPr marL="0" indent="0">
                  <a:buNone/>
                </a:pPr>
                <a:endParaRPr lang="ru-RU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endParaRPr lang="ru-RU" sz="20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821D0AE-CC6F-45E1-A851-D3CC128290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26454" y="328473"/>
                <a:ext cx="9578158" cy="6267635"/>
              </a:xfrm>
              <a:blipFill>
                <a:blip r:embed="rId2"/>
                <a:stretch>
                  <a:fillRect l="-573" t="-5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4">
                <a:extLst>
                  <a:ext uri="{FF2B5EF4-FFF2-40B4-BE49-F238E27FC236}">
                    <a16:creationId xmlns:a16="http://schemas.microsoft.com/office/drawing/2014/main" id="{9E6F73D3-C28D-403C-B2CB-60828ADCC7E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92446873"/>
                  </p:ext>
                </p:extLst>
              </p:nvPr>
            </p:nvGraphicFramePr>
            <p:xfrm>
              <a:off x="1926454" y="750146"/>
              <a:ext cx="9578160" cy="3171825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58284">
                      <a:extLst>
                        <a:ext uri="{9D8B030D-6E8A-4147-A177-3AD203B41FA5}">
                          <a16:colId xmlns:a16="http://schemas.microsoft.com/office/drawing/2014/main" val="1410316710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:a16="http://schemas.microsoft.com/office/drawing/2014/main" val="596117316"/>
                        </a:ext>
                      </a:extLst>
                    </a:gridCol>
                    <a:gridCol w="3195961">
                      <a:extLst>
                        <a:ext uri="{9D8B030D-6E8A-4147-A177-3AD203B41FA5}">
                          <a16:colId xmlns:a16="http://schemas.microsoft.com/office/drawing/2014/main" val="116509454"/>
                        </a:ext>
                      </a:extLst>
                    </a:gridCol>
                    <a:gridCol w="2280715">
                      <a:extLst>
                        <a:ext uri="{9D8B030D-6E8A-4147-A177-3AD203B41FA5}">
                          <a16:colId xmlns:a16="http://schemas.microsoft.com/office/drawing/2014/main" val="3022122283"/>
                        </a:ext>
                      </a:extLst>
                    </a:gridCol>
                  </a:tblGrid>
                  <a:tr h="339369">
                    <a:tc>
                      <a:txBody>
                        <a:bodyPr/>
                        <a:lstStyle/>
                        <a:p>
                          <a:pPr algn="ctr"/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долг до начисления 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долг после начисления 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выплаты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89261593"/>
                      </a:ext>
                    </a:extLst>
                  </a:tr>
                  <a:tr h="5207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+5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49586921"/>
                      </a:ext>
                    </a:extLst>
                  </a:tr>
                  <a:tr h="5207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+4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+4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63621228"/>
                      </a:ext>
                    </a:extLst>
                  </a:tr>
                  <a:tr h="5207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+3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+3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46040371"/>
                      </a:ext>
                    </a:extLst>
                  </a:tr>
                  <a:tr h="5207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90294207"/>
                      </a:ext>
                    </a:extLst>
                  </a:tr>
                  <a:tr h="5207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2963711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4">
                <a:extLst>
                  <a:ext uri="{FF2B5EF4-FFF2-40B4-BE49-F238E27FC236}">
                    <a16:creationId xmlns:a16="http://schemas.microsoft.com/office/drawing/2014/main" id="{9E6F73D3-C28D-403C-B2CB-60828ADCC7E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92446873"/>
                  </p:ext>
                </p:extLst>
              </p:nvPr>
            </p:nvGraphicFramePr>
            <p:xfrm>
              <a:off x="1926454" y="750146"/>
              <a:ext cx="9578160" cy="3171825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58284">
                      <a:extLst>
                        <a:ext uri="{9D8B030D-6E8A-4147-A177-3AD203B41FA5}">
                          <a16:colId xmlns:a16="http://schemas.microsoft.com/office/drawing/2014/main" val="1410316710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:a16="http://schemas.microsoft.com/office/drawing/2014/main" val="596117316"/>
                        </a:ext>
                      </a:extLst>
                    </a:gridCol>
                    <a:gridCol w="3195961">
                      <a:extLst>
                        <a:ext uri="{9D8B030D-6E8A-4147-A177-3AD203B41FA5}">
                          <a16:colId xmlns:a16="http://schemas.microsoft.com/office/drawing/2014/main" val="116509454"/>
                        </a:ext>
                      </a:extLst>
                    </a:gridCol>
                    <a:gridCol w="2280715">
                      <a:extLst>
                        <a:ext uri="{9D8B030D-6E8A-4147-A177-3AD203B41FA5}">
                          <a16:colId xmlns:a16="http://schemas.microsoft.com/office/drawing/2014/main" val="3022122283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долг до начисления 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долг после начисления 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выплаты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89261593"/>
                      </a:ext>
                    </a:extLst>
                  </a:tr>
                  <a:tr h="5612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0000" t="-70652" r="-200222" b="-4032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8571" t="-70652" r="-71619" b="-4032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0856" t="-70652" r="-535" b="-40326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49586921"/>
                      </a:ext>
                    </a:extLst>
                  </a:tr>
                  <a:tr h="5612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0000" t="-170652" r="-200222" b="-3032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8571" t="-170652" r="-71619" b="-3032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0856" t="-170652" r="-535" b="-30326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63621228"/>
                      </a:ext>
                    </a:extLst>
                  </a:tr>
                  <a:tr h="5612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0000" t="-267742" r="-200222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8571" t="-267742" r="-71619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0856" t="-267742" r="-535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46040371"/>
                      </a:ext>
                    </a:extLst>
                  </a:tr>
                  <a:tr h="5612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0000" t="-371739" r="-200222" b="-10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8571" t="-371739" r="-71619" b="-10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0856" t="-371739" r="-535" b="-1021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90294207"/>
                      </a:ext>
                    </a:extLst>
                  </a:tr>
                  <a:tr h="5612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0000" t="-471739" r="-200222" b="-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8571" t="-471739" r="-71619" b="-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0856" t="-471739" r="-535" b="-21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963711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6588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AF3AAF4-CDDA-4848-AC31-3E7DFEFE96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89212" y="1313895"/>
                <a:ext cx="8915400" cy="4597327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  5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  −   100%</m:t>
                    </m:r>
                  </m:oMath>
                </a14:m>
                <a:endParaRPr lang="en-US" sz="2400" b="0" dirty="0"/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5,15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− 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dirty="0"/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5,15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∙100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=5,15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∙20=103%</m:t>
                    </m:r>
                  </m:oMath>
                </a14:m>
                <a:endParaRPr lang="en-US" sz="2400" dirty="0"/>
              </a:p>
              <a:p>
                <a:r>
                  <a:rPr lang="ru-RU" sz="2400" dirty="0"/>
                  <a:t>Ответ: 103%.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AF3AAF4-CDDA-4848-AC31-3E7DFEFE96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1313895"/>
                <a:ext cx="8915400" cy="4597327"/>
              </a:xfrm>
              <a:blipFill>
                <a:blip r:embed="rId2"/>
                <a:stretch>
                  <a:fillRect l="-958" t="-6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587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2A0A88A-B7EA-4027-9987-72E07EE51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2369" y="310717"/>
            <a:ext cx="9862243" cy="6267635"/>
          </a:xfrm>
        </p:spPr>
        <p:txBody>
          <a:bodyPr>
            <a:normAutofit/>
          </a:bodyPr>
          <a:lstStyle/>
          <a:p>
            <a:r>
              <a:rPr lang="ru-RU" sz="2400" b="1" dirty="0"/>
              <a:t>Задача № 6</a:t>
            </a:r>
          </a:p>
          <a:p>
            <a:r>
              <a:rPr lang="ru-RU" sz="2400" dirty="0"/>
              <a:t>15 января планируется взять кредит в банке на 19 месяцев. Условия его возврата таковы:</a:t>
            </a:r>
          </a:p>
          <a:p>
            <a:r>
              <a:rPr lang="ru-RU" sz="2400" dirty="0"/>
              <a:t> - 1-го числа каждого месяца долг возрастает на </a:t>
            </a:r>
            <a:r>
              <a:rPr lang="en-US" sz="2400" i="1" dirty="0"/>
              <a:t>r</a:t>
            </a:r>
            <a:r>
              <a:rPr lang="ru-RU" sz="2400" i="1" dirty="0"/>
              <a:t> </a:t>
            </a:r>
            <a:r>
              <a:rPr lang="ru-RU" sz="2400" dirty="0"/>
              <a:t>% по сравнению с концом предыдущего месяца;</a:t>
            </a:r>
          </a:p>
          <a:p>
            <a:r>
              <a:rPr lang="ru-RU" sz="2400" dirty="0"/>
              <a:t> - со 2-го по 14-е число каждого месяца необходимо выплатить часть долга;</a:t>
            </a:r>
          </a:p>
          <a:p>
            <a:r>
              <a:rPr lang="ru-RU" sz="2400" dirty="0"/>
              <a:t> - 15 числа каждого месяца долг должен быть на одну и ту же сумму меньше долга на 15-е число предыдущего месяца. Известно, что общая сумма выплат после полного погашения кредита на 30% больше суммы, взятой в кредит. Найдите </a:t>
            </a:r>
            <a:r>
              <a:rPr lang="en-US" sz="2400" i="1" dirty="0"/>
              <a:t>r</a:t>
            </a:r>
            <a:r>
              <a:rPr lang="ru-RU" sz="2400" i="1" dirty="0"/>
              <a:t>.</a:t>
            </a:r>
          </a:p>
          <a:p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996808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78315A4-8026-481B-BDF4-80EF5E9741F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89103" y="310717"/>
                <a:ext cx="9915509" cy="6276513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/>
                  <a:t>n = 19                    </a:t>
                </a:r>
                <a:r>
                  <a:rPr lang="en-US" sz="2000" i="1" dirty="0"/>
                  <a:t>r</a:t>
                </a:r>
                <a:r>
                  <a:rPr lang="en-US" sz="2000" dirty="0"/>
                  <a:t> - ? </a:t>
                </a:r>
              </a:p>
              <a:p>
                <a:r>
                  <a:rPr lang="ru-RU" sz="2000" i="1" dirty="0"/>
                  <a:t>Пусть </a:t>
                </a:r>
                <a:r>
                  <a:rPr lang="en-US" sz="2000" i="1" dirty="0"/>
                  <a:t>S</a:t>
                </a:r>
                <a:r>
                  <a:rPr lang="ru-RU" sz="2000" dirty="0"/>
                  <a:t> – ежемесячная выплата </a:t>
                </a:r>
              </a:p>
              <a:p>
                <a:endParaRPr lang="en-US" sz="2000" i="1" dirty="0"/>
              </a:p>
              <a:p>
                <a:endParaRPr lang="en-US" sz="2000" i="1" dirty="0"/>
              </a:p>
              <a:p>
                <a:endParaRPr lang="en-US" sz="2000" i="1" dirty="0"/>
              </a:p>
              <a:p>
                <a:endParaRPr lang="en-US" sz="2000" i="1" dirty="0"/>
              </a:p>
              <a:p>
                <a:endParaRPr lang="en-US" sz="2000" i="1" dirty="0"/>
              </a:p>
              <a:p>
                <a:endParaRPr lang="en-US" sz="2000" i="1" dirty="0"/>
              </a:p>
              <a:p>
                <a:endParaRPr lang="en-US" sz="2000" i="1" dirty="0"/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+19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+18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+. . .+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000" b="0" dirty="0">
                  <a:ea typeface="Cambria Math" panose="02040503050406030204" pitchFamily="18" charset="0"/>
                </a:endParaRPr>
              </a:p>
              <a:p>
                <a:r>
                  <a:rPr lang="en-US" sz="2000" dirty="0"/>
                  <a:t>=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19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19+18+. . .+2+1</m:t>
                        </m:r>
                      </m:e>
                    </m:d>
                  </m:oMath>
                </a14:m>
                <a:endParaRPr lang="en-US" sz="2000" dirty="0"/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19+18+. . .+2+1=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19+1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∙19=190</m:t>
                    </m:r>
                  </m:oMath>
                </a14:m>
                <a:endParaRPr lang="en-US" sz="2000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19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∙190=19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19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𝑆𝑟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ru-RU" sz="2000" dirty="0"/>
              </a:p>
              <a:p>
                <a:endParaRPr lang="ru-RU" sz="20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78315A4-8026-481B-BDF4-80EF5E9741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89103" y="310717"/>
                <a:ext cx="9915509" cy="6276513"/>
              </a:xfrm>
              <a:blipFill>
                <a:blip r:embed="rId2"/>
                <a:stretch>
                  <a:fillRect l="-615" t="-5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4">
                <a:extLst>
                  <a:ext uri="{FF2B5EF4-FFF2-40B4-BE49-F238E27FC236}">
                    <a16:creationId xmlns:a16="http://schemas.microsoft.com/office/drawing/2014/main" id="{3D1229D9-7B03-42CC-AC45-9E5B436488F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32000" y="1143444"/>
              <a:ext cx="8127999" cy="297637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2991805841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2140772329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1305126905"/>
                        </a:ext>
                      </a:extLst>
                    </a:gridCol>
                  </a:tblGrid>
                  <a:tr h="343270">
                    <a:tc>
                      <a:txBody>
                        <a:bodyPr/>
                        <a:lstStyle/>
                        <a:p>
                          <a:pPr algn="ctr"/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январь (долг)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выплата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071774313"/>
                      </a:ext>
                    </a:extLst>
                  </a:tr>
                  <a:tr h="34327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1 месяц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19</a:t>
                          </a:r>
                          <a:r>
                            <a:rPr lang="en-US" i="1" dirty="0"/>
                            <a:t>S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+19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173119230"/>
                      </a:ext>
                    </a:extLst>
                  </a:tr>
                  <a:tr h="34327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2 месяц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18</a:t>
                          </a:r>
                          <a:r>
                            <a:rPr lang="en-US" i="1" dirty="0"/>
                            <a:t>S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+18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391519063"/>
                      </a:ext>
                    </a:extLst>
                  </a:tr>
                  <a:tr h="34327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и  т. д.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 . .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 . .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766210088"/>
                      </a:ext>
                    </a:extLst>
                  </a:tr>
                  <a:tr h="34327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18 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ru-RU" dirty="0"/>
                            <a:t>месяц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  <a:r>
                            <a:rPr lang="en-US" i="1" dirty="0"/>
                            <a:t>S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107169470"/>
                      </a:ext>
                    </a:extLst>
                  </a:tr>
                  <a:tr h="34327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19  </a:t>
                          </a:r>
                          <a:r>
                            <a:rPr lang="ru-RU" dirty="0"/>
                            <a:t>месяц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/>
                            <a:t>S</a:t>
                          </a:r>
                          <a:endParaRPr lang="ru-RU" i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5449584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4">
                <a:extLst>
                  <a:ext uri="{FF2B5EF4-FFF2-40B4-BE49-F238E27FC236}">
                    <a16:creationId xmlns:a16="http://schemas.microsoft.com/office/drawing/2014/main" id="{3D1229D9-7B03-42CC-AC45-9E5B436488F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53175175"/>
                  </p:ext>
                </p:extLst>
              </p:nvPr>
            </p:nvGraphicFramePr>
            <p:xfrm>
              <a:off x="2032000" y="1143444"/>
              <a:ext cx="8127999" cy="297637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2991805841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2140772329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1305126905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январь (долг)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выплата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071774313"/>
                      </a:ext>
                    </a:extLst>
                  </a:tr>
                  <a:tr h="5612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1 месяц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19</a:t>
                          </a:r>
                          <a:r>
                            <a:rPr lang="en-US" i="1" dirty="0"/>
                            <a:t>S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000" t="-70652" r="-449" b="-3684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73119230"/>
                      </a:ext>
                    </a:extLst>
                  </a:tr>
                  <a:tr h="5612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2 месяц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18</a:t>
                          </a:r>
                          <a:r>
                            <a:rPr lang="en-US" i="1" dirty="0"/>
                            <a:t>S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000" t="-168817" r="-449" b="-26451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9151906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и  т. д.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 . .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 . .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766210088"/>
                      </a:ext>
                    </a:extLst>
                  </a:tr>
                  <a:tr h="561213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25" t="-336957" r="-200225" b="-10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  <a:r>
                            <a:rPr lang="en-US" i="1" dirty="0"/>
                            <a:t>S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000" t="-336957" r="-449" b="-1021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07169470"/>
                      </a:ext>
                    </a:extLst>
                  </a:tr>
                  <a:tr h="5612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19  </a:t>
                          </a:r>
                          <a:r>
                            <a:rPr lang="ru-RU" dirty="0"/>
                            <a:t>месяц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/>
                            <a:t>S</a:t>
                          </a:r>
                          <a:endParaRPr lang="ru-RU" i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000" t="-436957" r="-449" b="-21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5449584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1212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1DE11C-7DC7-D8B1-C976-35A23277E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6103" y="653143"/>
            <a:ext cx="10567852" cy="6008913"/>
          </a:xfrm>
        </p:spPr>
        <p:txBody>
          <a:bodyPr>
            <a:normAutofit/>
          </a:bodyPr>
          <a:lstStyle/>
          <a:p>
            <a:r>
              <a:rPr lang="ru-RU" sz="2400" dirty="0"/>
              <a:t>      </a:t>
            </a:r>
            <a:r>
              <a:rPr lang="ru-RU" sz="2800" dirty="0"/>
              <a:t>Презентация представляет практическое пособие по подготовке учащихся к выполнению 16-го задания из ЕГЭ «Финансовая математика». Она позволяет научить решать различные типы задач. Эта презентация будет полезна как учителям, так и ученикам 10 – 11 классов для подготовки к ЕГЭ.  </a:t>
            </a:r>
            <a:br>
              <a:rPr lang="ru-RU" sz="2800" dirty="0"/>
            </a:br>
            <a:r>
              <a:rPr lang="ru-RU" sz="2800" dirty="0"/>
              <a:t>     Все рассматриваемые задания взяты из материалов для подготовки к единому государственному экзамену по профильной математике. </a:t>
            </a:r>
            <a:br>
              <a:rPr lang="ru-RU" sz="2800" dirty="0"/>
            </a:br>
            <a:r>
              <a:rPr lang="ru-RU" sz="2800" dirty="0"/>
              <a:t>     Знания данного материала повышают шансы на максимальный балл на экзамене и на финансовую грамотность, необходимую для жизни.</a:t>
            </a:r>
          </a:p>
        </p:txBody>
      </p:sp>
    </p:spTree>
    <p:extLst>
      <p:ext uri="{BB962C8B-B14F-4D97-AF65-F5344CB8AC3E}">
        <p14:creationId xmlns:p14="http://schemas.microsoft.com/office/powerpoint/2010/main" val="36430046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7942DE-3440-4EDF-8B70-14A34C548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2592925" y="43059"/>
            <a:ext cx="8911687" cy="45719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F9BF7FB-0E3E-4E5A-A69F-808F02FFCD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92924" y="650731"/>
                <a:ext cx="8911687" cy="5989765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000" dirty="0"/>
                  <a:t>         </a:t>
                </a:r>
                <a:r>
                  <a:rPr lang="en-US" sz="2400" dirty="0"/>
                  <a:t>19</a:t>
                </a:r>
                <a:r>
                  <a:rPr lang="en-US" sz="2400" i="1" dirty="0"/>
                  <a:t>S   –   100%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19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19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𝑆𝑟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−   130%</m:t>
                    </m:r>
                  </m:oMath>
                </a14:m>
                <a:endParaRPr lang="en-US" sz="2400" dirty="0"/>
              </a:p>
              <a:p>
                <a:pPr>
                  <a:lnSpc>
                    <a:spcPct val="150000"/>
                  </a:lnSpc>
                </a:pPr>
                <a:endParaRPr lang="ru-RU" sz="2400" b="0" i="1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19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∙130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=1900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+190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𝑆𝑟</m:t>
                    </m:r>
                  </m:oMath>
                </a14:m>
                <a:endParaRPr lang="en-US" sz="2400" b="0" dirty="0"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190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=19∙130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−1900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endParaRPr lang="en-US" sz="2400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190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=570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US" sz="2400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570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190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57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19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US" sz="2400" dirty="0"/>
              </a:p>
              <a:p>
                <a:pPr>
                  <a:lnSpc>
                    <a:spcPct val="150000"/>
                  </a:lnSpc>
                </a:pPr>
                <a:r>
                  <a:rPr lang="ru-RU" sz="2400" dirty="0"/>
                  <a:t>Ответ:  3 %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F9BF7FB-0E3E-4E5A-A69F-808F02FFCD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92924" y="650731"/>
                <a:ext cx="8911687" cy="5989765"/>
              </a:xfrm>
              <a:blipFill>
                <a:blip r:embed="rId2"/>
                <a:stretch>
                  <a:fillRect l="-9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9853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556600-8730-4907-8840-535F6A084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"/>
            <a:ext cx="8911687" cy="97654"/>
          </a:xfrm>
        </p:spPr>
        <p:txBody>
          <a:bodyPr>
            <a:normAutofit fontScale="90000"/>
          </a:bodyPr>
          <a:lstStyle/>
          <a:p>
            <a:r>
              <a:rPr lang="ru-RU" dirty="0"/>
              <a:t>Задача 7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1B9136-B885-421C-B770-6252CFABF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247" y="488272"/>
            <a:ext cx="10200442" cy="6116714"/>
          </a:xfrm>
        </p:spPr>
        <p:txBody>
          <a:bodyPr>
            <a:normAutofit/>
          </a:bodyPr>
          <a:lstStyle/>
          <a:p>
            <a:r>
              <a:rPr lang="ru-RU" sz="2400" dirty="0"/>
              <a:t>В июне 2016 года планируется взять кредит в банке на 3 года в размере </a:t>
            </a:r>
            <a:r>
              <a:rPr lang="en-US" sz="2400" i="1" dirty="0"/>
              <a:t>S</a:t>
            </a:r>
            <a:r>
              <a:rPr lang="ru-RU" sz="2400" dirty="0"/>
              <a:t> млн рублей, где </a:t>
            </a:r>
            <a:r>
              <a:rPr lang="en-US" sz="2400" i="1" dirty="0"/>
              <a:t>S</a:t>
            </a:r>
            <a:r>
              <a:rPr lang="ru-RU" sz="2400" i="1" dirty="0"/>
              <a:t> – </a:t>
            </a:r>
            <a:r>
              <a:rPr lang="ru-RU" sz="2400" b="1" i="1" dirty="0"/>
              <a:t>целое число</a:t>
            </a:r>
            <a:r>
              <a:rPr lang="ru-RU" sz="2400" i="1" dirty="0"/>
              <a:t>. Условия его возврата таковы:</a:t>
            </a:r>
          </a:p>
          <a:p>
            <a:r>
              <a:rPr lang="ru-RU" sz="2400" i="1" dirty="0"/>
              <a:t>Каждый январь долг увеличивается на 25% по сравнению с концом предыдущего года,</a:t>
            </a:r>
          </a:p>
          <a:p>
            <a:r>
              <a:rPr lang="ru-RU" sz="2400" i="1" dirty="0"/>
              <a:t>С февраля по июнь каждого года необходимо выплатить одним платежом часть долга,</a:t>
            </a:r>
          </a:p>
          <a:p>
            <a:r>
              <a:rPr lang="ru-RU" sz="2400" i="1" dirty="0"/>
              <a:t>В июне каждого года долг составляет часть кредита в соответствии со следующей таблицей </a:t>
            </a:r>
          </a:p>
          <a:p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Найдите наибольшее значение </a:t>
            </a:r>
            <a:r>
              <a:rPr lang="en-US" sz="2400" i="1" dirty="0"/>
              <a:t>S</a:t>
            </a:r>
            <a:r>
              <a:rPr lang="ru-RU" sz="2400" dirty="0"/>
              <a:t>, при котором разница между наибольшей и наименьшей выплатами будет меньше 1 млн рублей.</a:t>
            </a:r>
          </a:p>
        </p:txBody>
      </p:sp>
      <p:graphicFrame>
        <p:nvGraphicFramePr>
          <p:cNvPr id="10" name="Таблица 10">
            <a:extLst>
              <a:ext uri="{FF2B5EF4-FFF2-40B4-BE49-F238E27FC236}">
                <a16:creationId xmlns:a16="http://schemas.microsoft.com/office/drawing/2014/main" id="{902E9A64-B1C8-4020-8789-48F0B89AA2C9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4376690"/>
          <a:ext cx="8128000" cy="8522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8525027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9411097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96108285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57828077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616989332"/>
                    </a:ext>
                  </a:extLst>
                </a:gridCol>
              </a:tblGrid>
              <a:tr h="426129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месяц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Июнь 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Июнь 2017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Июнь 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Июнь 2019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622866"/>
                  </a:ext>
                </a:extLst>
              </a:tr>
              <a:tr h="426129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долг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/>
                        <a:t>S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0,7</a:t>
                      </a:r>
                      <a:r>
                        <a:rPr lang="en-US" sz="1800" i="1" dirty="0"/>
                        <a:t>S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0,4</a:t>
                      </a:r>
                      <a:r>
                        <a:rPr lang="en-US" sz="1800" i="1" dirty="0"/>
                        <a:t>S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     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6821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35524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192EDC-2F14-4A83-8E90-D27CE4080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10209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023993F-EC33-4FC0-826C-E51B840A5D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24613" y="102094"/>
                <a:ext cx="10138299" cy="6653813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/>
                  <a:t>r = </a:t>
                </a:r>
                <a:r>
                  <a:rPr lang="ru-RU" sz="2000" dirty="0"/>
                  <a:t>25%</a:t>
                </a:r>
                <a:r>
                  <a:rPr lang="en-US" sz="2000" dirty="0"/>
                  <a:t>;          k = 1,25         n = 3</a:t>
                </a:r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pPr>
                  <a:lnSpc>
                    <a:spcPts val="2400"/>
                  </a:lnSpc>
                </a:pPr>
                <a:r>
                  <a:rPr lang="ru-RU" sz="2000" dirty="0"/>
                  <a:t>Найдем наибольшую и наименьшую выплату</a:t>
                </a:r>
              </a:p>
              <a:p>
                <a:pPr>
                  <a:lnSpc>
                    <a:spcPts val="2400"/>
                  </a:lnSpc>
                </a:pPr>
                <a:r>
                  <a:rPr lang="ru-RU" sz="2000" dirty="0"/>
                  <a:t>1,25</a:t>
                </a:r>
                <a:r>
                  <a:rPr lang="en-US" sz="2000" dirty="0"/>
                  <a:t>S</a:t>
                </a:r>
                <a:r>
                  <a:rPr lang="ru-RU" sz="2000" dirty="0"/>
                  <a:t> – 0,7</a:t>
                </a:r>
                <a:r>
                  <a:rPr lang="en-US" sz="2000" dirty="0"/>
                  <a:t>S</a:t>
                </a:r>
                <a:r>
                  <a:rPr lang="ru-RU" sz="2000" dirty="0"/>
                  <a:t> = 0,55</a:t>
                </a:r>
                <a:r>
                  <a:rPr lang="en-US" sz="2000" dirty="0"/>
                  <a:t>S                     - </a:t>
                </a:r>
                <a:r>
                  <a:rPr lang="ru-RU" sz="2000" dirty="0"/>
                  <a:t>наибольшая выплата</a:t>
                </a:r>
                <a:r>
                  <a:rPr lang="en-US" sz="2000" dirty="0"/>
                  <a:t> </a:t>
                </a:r>
                <a:endParaRPr lang="ru-RU" sz="2000" dirty="0"/>
              </a:p>
              <a:p>
                <a:pPr>
                  <a:lnSpc>
                    <a:spcPts val="2400"/>
                  </a:lnSpc>
                </a:pPr>
                <a:r>
                  <a:rPr lang="ru-RU" sz="2000" dirty="0"/>
                  <a:t>0,7</a:t>
                </a:r>
                <a:r>
                  <a:rPr lang="en-US" sz="2000" dirty="0"/>
                  <a:t>S</a:t>
                </a:r>
                <a:r>
                  <a:rPr lang="ru-RU" sz="2000" dirty="0"/>
                  <a:t> </a:t>
                </a:r>
                <a14:m>
                  <m:oMath xmlns:m="http://schemas.openxmlformats.org/officeDocument/2006/math">
                    <m:r>
                      <a:rPr 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1,25</m:t>
                    </m:r>
                    <m:r>
                      <m:rPr>
                        <m:nor/>
                      </m:rPr>
                      <a:rPr lang="en-US" sz="2000" dirty="0"/>
                      <m:t>S</m:t>
                    </m:r>
                  </m:oMath>
                </a14:m>
                <a:r>
                  <a:rPr lang="ru-RU" sz="2000" dirty="0"/>
                  <a:t> – 0,4</a:t>
                </a:r>
                <a:r>
                  <a:rPr lang="en-US" sz="2000" dirty="0"/>
                  <a:t>S</a:t>
                </a:r>
                <a:r>
                  <a:rPr lang="ru-RU" sz="2000" dirty="0"/>
                  <a:t> = 0,475</a:t>
                </a:r>
                <a:r>
                  <a:rPr lang="en-US" sz="2000" dirty="0"/>
                  <a:t>S</a:t>
                </a:r>
                <a:r>
                  <a:rPr lang="ru-RU" sz="2000" dirty="0"/>
                  <a:t>          - наименьшая выплата</a:t>
                </a:r>
              </a:p>
              <a:p>
                <a:pPr>
                  <a:lnSpc>
                    <a:spcPts val="2400"/>
                  </a:lnSpc>
                </a:pPr>
                <a:r>
                  <a:rPr lang="ru-RU" sz="2000" dirty="0"/>
                  <a:t>0,4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S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1,25=0,5</m:t>
                    </m:r>
                  </m:oMath>
                </a14:m>
                <a:r>
                  <a:rPr lang="en-US" sz="2000" dirty="0"/>
                  <a:t>S</a:t>
                </a:r>
                <a:r>
                  <a:rPr lang="ru-RU" sz="2000" dirty="0"/>
                  <a:t>  </a:t>
                </a:r>
              </a:p>
              <a:p>
                <a:pPr>
                  <a:lnSpc>
                    <a:spcPts val="2400"/>
                  </a:lnSpc>
                </a:pPr>
                <a:r>
                  <a:rPr lang="ru-RU" sz="2000" dirty="0"/>
                  <a:t>или             </a:t>
                </a:r>
              </a:p>
              <a:p>
                <a:endParaRPr lang="en-US" sz="2000" dirty="0"/>
              </a:p>
              <a:p>
                <a:endParaRPr lang="ru-RU" sz="20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0,3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+0,25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=0,55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US" b="0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0,3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+0,7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∙0,25=0,475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                    0,4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+0,4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∙0,25=0,5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023993F-EC33-4FC0-826C-E51B840A5D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24613" y="102094"/>
                <a:ext cx="10138299" cy="6653813"/>
              </a:xfrm>
              <a:blipFill>
                <a:blip r:embed="rId2"/>
                <a:stretch>
                  <a:fillRect l="-601" t="-5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4">
                <a:extLst>
                  <a:ext uri="{FF2B5EF4-FFF2-40B4-BE49-F238E27FC236}">
                    <a16:creationId xmlns:a16="http://schemas.microsoft.com/office/drawing/2014/main" id="{8086F9E2-1DBE-4D4E-9800-6EEF677C521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32000" y="488272"/>
              <a:ext cx="8128000" cy="13411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01101">
                      <a:extLst>
                        <a:ext uri="{9D8B030D-6E8A-4147-A177-3AD203B41FA5}">
                          <a16:colId xmlns:a16="http://schemas.microsoft.com/office/drawing/2014/main" val="2284684140"/>
                        </a:ext>
                      </a:extLst>
                    </a:gridCol>
                    <a:gridCol w="2021747">
                      <a:extLst>
                        <a:ext uri="{9D8B030D-6E8A-4147-A177-3AD203B41FA5}">
                          <a16:colId xmlns:a16="http://schemas.microsoft.com/office/drawing/2014/main" val="40483364"/>
                        </a:ext>
                      </a:extLst>
                    </a:gridCol>
                    <a:gridCol w="2583809">
                      <a:extLst>
                        <a:ext uri="{9D8B030D-6E8A-4147-A177-3AD203B41FA5}">
                          <a16:colId xmlns:a16="http://schemas.microsoft.com/office/drawing/2014/main" val="1584013282"/>
                        </a:ext>
                      </a:extLst>
                    </a:gridCol>
                    <a:gridCol w="1821343">
                      <a:extLst>
                        <a:ext uri="{9D8B030D-6E8A-4147-A177-3AD203B41FA5}">
                          <a16:colId xmlns:a16="http://schemas.microsoft.com/office/drawing/2014/main" val="743117846"/>
                        </a:ext>
                      </a:extLst>
                    </a:gridCol>
                  </a:tblGrid>
                  <a:tr h="328474">
                    <a:tc>
                      <a:txBody>
                        <a:bodyPr/>
                        <a:lstStyle/>
                        <a:p>
                          <a:pPr algn="ctr"/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/>
                            <a:t>Июнь (до </a:t>
                          </a:r>
                          <a:r>
                            <a:rPr lang="ru-RU" sz="1400" dirty="0" err="1"/>
                            <a:t>начисл</a:t>
                          </a:r>
                          <a:r>
                            <a:rPr lang="ru-RU" sz="1400" dirty="0"/>
                            <a:t>. %)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/>
                            <a:t>Январь (после </a:t>
                          </a:r>
                          <a:r>
                            <a:rPr lang="ru-RU" sz="1400" dirty="0" err="1"/>
                            <a:t>начисл</a:t>
                          </a:r>
                          <a:r>
                            <a:rPr lang="ru-RU" sz="1400" dirty="0"/>
                            <a:t>. %)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600" dirty="0"/>
                            <a:t>Выплата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10054867"/>
                      </a:ext>
                    </a:extLst>
                  </a:tr>
                  <a:tr h="328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600" dirty="0"/>
                            <a:t>1 год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S</a:t>
                          </a:r>
                          <a:endParaRPr lang="ru-RU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S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oMath>
                          </a14:m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i="1" dirty="0" err="1"/>
                            <a:t>Sk</a:t>
                          </a:r>
                          <a:r>
                            <a:rPr lang="en-US" sz="1600" i="1" dirty="0"/>
                            <a:t> – 0,7S</a:t>
                          </a:r>
                          <a:endParaRPr lang="ru-RU" sz="1600" i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59199669"/>
                      </a:ext>
                    </a:extLst>
                  </a:tr>
                  <a:tr h="328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600" dirty="0"/>
                            <a:t>2 год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0,7S</a:t>
                          </a:r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0,7S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oMath>
                          </a14:m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0,7S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oMath>
                          </a14:m>
                          <a:r>
                            <a:rPr lang="en-US" sz="1600" dirty="0"/>
                            <a:t> – 0,4S</a:t>
                          </a:r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7144154"/>
                      </a:ext>
                    </a:extLst>
                  </a:tr>
                  <a:tr h="328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600" dirty="0"/>
                            <a:t>3 год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0,4S</a:t>
                          </a:r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/>
                            <a:t>0,4S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oMath>
                          </a14:m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/>
                            <a:t>0,4S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oMath>
                          </a14:m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583038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4">
                <a:extLst>
                  <a:ext uri="{FF2B5EF4-FFF2-40B4-BE49-F238E27FC236}">
                    <a16:creationId xmlns:a16="http://schemas.microsoft.com/office/drawing/2014/main" id="{8086F9E2-1DBE-4D4E-9800-6EEF677C521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5538379"/>
                  </p:ext>
                </p:extLst>
              </p:nvPr>
            </p:nvGraphicFramePr>
            <p:xfrm>
              <a:off x="2032000" y="488272"/>
              <a:ext cx="8128000" cy="13411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01101">
                      <a:extLst>
                        <a:ext uri="{9D8B030D-6E8A-4147-A177-3AD203B41FA5}">
                          <a16:colId xmlns:a16="http://schemas.microsoft.com/office/drawing/2014/main" val="2284684140"/>
                        </a:ext>
                      </a:extLst>
                    </a:gridCol>
                    <a:gridCol w="2021747">
                      <a:extLst>
                        <a:ext uri="{9D8B030D-6E8A-4147-A177-3AD203B41FA5}">
                          <a16:colId xmlns:a16="http://schemas.microsoft.com/office/drawing/2014/main" val="40483364"/>
                        </a:ext>
                      </a:extLst>
                    </a:gridCol>
                    <a:gridCol w="2583809">
                      <a:extLst>
                        <a:ext uri="{9D8B030D-6E8A-4147-A177-3AD203B41FA5}">
                          <a16:colId xmlns:a16="http://schemas.microsoft.com/office/drawing/2014/main" val="1584013282"/>
                        </a:ext>
                      </a:extLst>
                    </a:gridCol>
                    <a:gridCol w="1821343">
                      <a:extLst>
                        <a:ext uri="{9D8B030D-6E8A-4147-A177-3AD203B41FA5}">
                          <a16:colId xmlns:a16="http://schemas.microsoft.com/office/drawing/2014/main" val="743117846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/>
                            <a:t>Июнь (до </a:t>
                          </a:r>
                          <a:r>
                            <a:rPr lang="ru-RU" sz="1400" dirty="0" err="1"/>
                            <a:t>начисл</a:t>
                          </a:r>
                          <a:r>
                            <a:rPr lang="ru-RU" sz="1400" dirty="0"/>
                            <a:t>. %)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/>
                            <a:t>Январь (после </a:t>
                          </a:r>
                          <a:r>
                            <a:rPr lang="ru-RU" sz="1400" dirty="0" err="1"/>
                            <a:t>начисл</a:t>
                          </a:r>
                          <a:r>
                            <a:rPr lang="ru-RU" sz="1400" dirty="0"/>
                            <a:t>. %)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600" dirty="0"/>
                            <a:t>Выплата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10054867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600" dirty="0"/>
                            <a:t>1 год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S</a:t>
                          </a:r>
                          <a:endParaRPr lang="ru-RU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44340" t="-103571" r="-70991" b="-2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i="1" dirty="0" err="1"/>
                            <a:t>Sk</a:t>
                          </a:r>
                          <a:r>
                            <a:rPr lang="en-US" sz="1600" i="1" dirty="0"/>
                            <a:t> – 0,7S</a:t>
                          </a:r>
                          <a:endParaRPr lang="ru-RU" sz="1600" i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59199669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600" dirty="0"/>
                            <a:t>2 год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0,7S</a:t>
                          </a:r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44340" t="-207273" r="-70991" b="-1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46488" t="-207273" r="-669" b="-1218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144154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600" dirty="0"/>
                            <a:t>3 год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0,4S</a:t>
                          </a:r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44340" t="-307273" r="-70991" b="-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46488" t="-307273" r="-669" b="-218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830387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Таблица 6">
                <a:extLst>
                  <a:ext uri="{FF2B5EF4-FFF2-40B4-BE49-F238E27FC236}">
                    <a16:creationId xmlns:a16="http://schemas.microsoft.com/office/drawing/2014/main" id="{8535ED69-2DB6-43B0-865A-37F6291C0AB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32000" y="3976219"/>
              <a:ext cx="8328404" cy="18930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7879">
                      <a:extLst>
                        <a:ext uri="{9D8B030D-6E8A-4147-A177-3AD203B41FA5}">
                          <a16:colId xmlns:a16="http://schemas.microsoft.com/office/drawing/2014/main" val="1223644301"/>
                        </a:ext>
                      </a:extLst>
                    </a:gridCol>
                    <a:gridCol w="2021747">
                      <a:extLst>
                        <a:ext uri="{9D8B030D-6E8A-4147-A177-3AD203B41FA5}">
                          <a16:colId xmlns:a16="http://schemas.microsoft.com/office/drawing/2014/main" val="334380523"/>
                        </a:ext>
                      </a:extLst>
                    </a:gridCol>
                    <a:gridCol w="2676088">
                      <a:extLst>
                        <a:ext uri="{9D8B030D-6E8A-4147-A177-3AD203B41FA5}">
                          <a16:colId xmlns:a16="http://schemas.microsoft.com/office/drawing/2014/main" val="1968678661"/>
                        </a:ext>
                      </a:extLst>
                    </a:gridCol>
                    <a:gridCol w="1912690">
                      <a:extLst>
                        <a:ext uri="{9D8B030D-6E8A-4147-A177-3AD203B41FA5}">
                          <a16:colId xmlns:a16="http://schemas.microsoft.com/office/drawing/2014/main" val="3960658742"/>
                        </a:ext>
                      </a:extLst>
                    </a:gridCol>
                  </a:tblGrid>
                  <a:tr h="353355"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/>
                            <a:t>Июнь (до </a:t>
                          </a:r>
                          <a:r>
                            <a:rPr lang="ru-RU" sz="1400" dirty="0" err="1"/>
                            <a:t>начисл</a:t>
                          </a:r>
                          <a:r>
                            <a:rPr lang="ru-RU" sz="1400" dirty="0"/>
                            <a:t>. %)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/>
                            <a:t>Январь (после начислен. %)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Выплата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6486801"/>
                      </a:ext>
                    </a:extLst>
                  </a:tr>
                  <a:tr h="4918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600" dirty="0"/>
                            <a:t>1 год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S</a:t>
                          </a:r>
                          <a:endParaRPr lang="ru-RU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0,3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5978346"/>
                      </a:ext>
                    </a:extLst>
                  </a:tr>
                  <a:tr h="4918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600" dirty="0"/>
                            <a:t>2 год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0,7S</a:t>
                          </a:r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0,7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+0,7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0,3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+0,7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41640155"/>
                      </a:ext>
                    </a:extLst>
                  </a:tr>
                  <a:tr h="4918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600" dirty="0"/>
                            <a:t>3 год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0,4S</a:t>
                          </a:r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0,4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+0,4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0,4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+0,4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6188493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Таблица 6">
                <a:extLst>
                  <a:ext uri="{FF2B5EF4-FFF2-40B4-BE49-F238E27FC236}">
                    <a16:creationId xmlns:a16="http://schemas.microsoft.com/office/drawing/2014/main" id="{8535ED69-2DB6-43B0-865A-37F6291C0AB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36038684"/>
                  </p:ext>
                </p:extLst>
              </p:nvPr>
            </p:nvGraphicFramePr>
            <p:xfrm>
              <a:off x="2032000" y="3976219"/>
              <a:ext cx="8328404" cy="18930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7879">
                      <a:extLst>
                        <a:ext uri="{9D8B030D-6E8A-4147-A177-3AD203B41FA5}">
                          <a16:colId xmlns:a16="http://schemas.microsoft.com/office/drawing/2014/main" val="1223644301"/>
                        </a:ext>
                      </a:extLst>
                    </a:gridCol>
                    <a:gridCol w="2021747">
                      <a:extLst>
                        <a:ext uri="{9D8B030D-6E8A-4147-A177-3AD203B41FA5}">
                          <a16:colId xmlns:a16="http://schemas.microsoft.com/office/drawing/2014/main" val="334380523"/>
                        </a:ext>
                      </a:extLst>
                    </a:gridCol>
                    <a:gridCol w="2676088">
                      <a:extLst>
                        <a:ext uri="{9D8B030D-6E8A-4147-A177-3AD203B41FA5}">
                          <a16:colId xmlns:a16="http://schemas.microsoft.com/office/drawing/2014/main" val="1968678661"/>
                        </a:ext>
                      </a:extLst>
                    </a:gridCol>
                    <a:gridCol w="1912690">
                      <a:extLst>
                        <a:ext uri="{9D8B030D-6E8A-4147-A177-3AD203B41FA5}">
                          <a16:colId xmlns:a16="http://schemas.microsoft.com/office/drawing/2014/main" val="3960658742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/>
                            <a:t>Июнь (до </a:t>
                          </a:r>
                          <a:r>
                            <a:rPr lang="ru-RU" sz="1400" dirty="0" err="1"/>
                            <a:t>начисл</a:t>
                          </a:r>
                          <a:r>
                            <a:rPr lang="ru-RU" sz="1400" dirty="0"/>
                            <a:t>. %)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/>
                            <a:t>Январь (после начислен. %)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Выплата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6486801"/>
                      </a:ext>
                    </a:extLst>
                  </a:tr>
                  <a:tr h="50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600" dirty="0"/>
                            <a:t>1 год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S</a:t>
                          </a:r>
                          <a:endParaRPr lang="ru-RU" sz="1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40091" t="-77381" r="-71982" b="-20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35669" t="-77381" r="-637" b="-2023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5978346"/>
                      </a:ext>
                    </a:extLst>
                  </a:tr>
                  <a:tr h="50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600" dirty="0"/>
                            <a:t>2 год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0,7S</a:t>
                          </a:r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40091" t="-179518" r="-71982" b="-1048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35669" t="-179518" r="-637" b="-10481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41640155"/>
                      </a:ext>
                    </a:extLst>
                  </a:tr>
                  <a:tr h="50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600" dirty="0"/>
                            <a:t>3 год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0,4S</a:t>
                          </a:r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40091" t="-276190" r="-71982" b="-3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35669" t="-276190" r="-637" b="-35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188493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962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F3F80D-6F9B-4547-ADFA-B8BE165F3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24287"/>
            <a:ext cx="8911687" cy="25745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D0CBA1F-C15D-4494-A84B-047E0B8A665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89212" y="949911"/>
                <a:ext cx="8915400" cy="4961311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0,55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−0,475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=0,075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US" sz="2400" b="0" dirty="0"/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0,075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</m:t>
                    </m:r>
                  </m:oMath>
                </a14:m>
                <a:endParaRPr lang="en-US" sz="2400" dirty="0"/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0,075</m:t>
                        </m:r>
                      </m:den>
                    </m:f>
                  </m:oMath>
                </a14:m>
                <a:endParaRPr lang="en-US" sz="2400" dirty="0"/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1000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75</m:t>
                        </m:r>
                      </m:den>
                    </m:f>
                  </m:oMath>
                </a14:m>
                <a:endParaRPr lang="en-US" sz="2400" dirty="0"/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40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400" dirty="0"/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&lt;13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</m:t>
                    </m:r>
                    <m:groupChr>
                      <m:groupChrPr>
                        <m:chr m:val="⇒"/>
                        <m:vertJc m:val="bot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groupChrPr>
                      <m:e/>
                    </m:groupCh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endParaRPr lang="en-US" sz="2400" dirty="0"/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=13                    </m:t>
                    </m:r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                 </m:t>
                    </m:r>
                  </m:oMath>
                </a14:m>
                <a:endParaRPr lang="ru-RU" sz="2400" b="0" i="1" dirty="0">
                  <a:latin typeface="Cambria Math" panose="02040503050406030204" pitchFamily="18" charset="0"/>
                </a:endParaRPr>
              </a:p>
              <a:p>
                <a:r>
                  <a:rPr lang="ru-RU" sz="2400" b="0" dirty="0"/>
                  <a:t>Ответ: 13 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млн рублей</m:t>
                    </m:r>
                  </m:oMath>
                </a14:m>
                <a:r>
                  <a:rPr lang="ru-RU" sz="2400" dirty="0"/>
                  <a:t>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D0CBA1F-C15D-4494-A84B-047E0B8A66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949911"/>
                <a:ext cx="8915400" cy="4961311"/>
              </a:xfrm>
              <a:blipFill>
                <a:blip r:embed="rId2"/>
                <a:stretch>
                  <a:fillRect l="-958" t="-4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7306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0AC1C2-A1CA-3C17-C79D-C4B2CD8E3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3290" y="731520"/>
            <a:ext cx="8911687" cy="5716453"/>
          </a:xfrm>
        </p:spPr>
        <p:txBody>
          <a:bodyPr>
            <a:normAutofit fontScale="90000"/>
          </a:bodyPr>
          <a:lstStyle/>
          <a:p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литературы: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Лукашин Ю.П. Финансовая математика . Московский международный институт эконометрики, информатики, финансов и права. - Москва, 2006.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https://kpsu.ru/upload/medialibrary/606/606fd86fd3cd2272b6f1f3f1b0e4f96c.pdf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Курс лекций по финансовой математике  https://lfirmal.com/predmet-finansovaya-matematika/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Прокофьев А.А., Корняков А. Г. математика ЕГЭ. Социально-экономические задачи. Ростов-на-Дону, Легион, 2016 г. </a:t>
            </a:r>
            <a:b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477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816612B-136D-470F-A669-9767E58B3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720" y="994299"/>
            <a:ext cx="9524892" cy="5601809"/>
          </a:xfrm>
        </p:spPr>
        <p:txBody>
          <a:bodyPr/>
          <a:lstStyle/>
          <a:p>
            <a:r>
              <a:rPr lang="ru-RU" sz="2000" b="1" dirty="0"/>
              <a:t>Задача № 1</a:t>
            </a:r>
          </a:p>
          <a:p>
            <a:r>
              <a:rPr lang="ru-RU" sz="2000" dirty="0"/>
              <a:t>Анатолий решил взять кредит в банке 331000 рублей на 3 месяца под 10% в месяц. Существует две схемы выплаты кредита.</a:t>
            </a:r>
          </a:p>
          <a:p>
            <a:r>
              <a:rPr lang="ru-RU" sz="2000" dirty="0"/>
              <a:t>  По первой схеме банк в конце каждого месяца начисляет проценты на оставшуюся сумму долга (т. е. увеличивает долг на 10%), затем Анатолий переводит в банк фиксированную сумму и в результате выплачивает весь долг тремя равными платежами (аннуитетные платежи).</a:t>
            </a:r>
          </a:p>
          <a:p>
            <a:r>
              <a:rPr lang="ru-RU" sz="2000" dirty="0"/>
              <a:t>По второй схеме тоже сумма долга в конце каждого месяца увеличивается на 10, а затем уменьшается на сумму, уплаченную Анатолием. Суммы, выплачиваемые в конце каждого месяца, подбираются так, чтобы в результате сумма долга каждый месяц  уменьшалась равномерно, то есть на одну и ту же величину (дифференцированные платежи). Какую схему выгоднее выбрать Анатолию? Сколько рублей будет составлять эта выгода?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5523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1AFAAB0-05B9-4627-8EDE-9F10E82C66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077375" y="328473"/>
                <a:ext cx="9427237" cy="616110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000" i="1" dirty="0"/>
                  <a:t>n = 3           r = 10           k = 1,1</a:t>
                </a:r>
                <a:endParaRPr lang="ru-RU" sz="2000" i="1" dirty="0"/>
              </a:p>
              <a:p>
                <a:r>
                  <a:rPr lang="ru-RU" sz="2000" dirty="0"/>
                  <a:t>Первая схема. Аннуитетные платежи.</a:t>
                </a:r>
                <a:r>
                  <a:rPr lang="en-US" sz="2000" dirty="0"/>
                  <a:t>      </a:t>
                </a:r>
                <a:r>
                  <a:rPr lang="en-US" sz="2000" i="1" dirty="0"/>
                  <a:t>S = 331000</a:t>
                </a:r>
                <a:r>
                  <a:rPr lang="en-US" sz="2000" dirty="0"/>
                  <a:t> 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𝑆𝑘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ru-RU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00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𝑆</m:t>
                        </m:r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𝑥𝑘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00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𝑆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000" dirty="0"/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331000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1,1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1,1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−1,1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00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1,1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+1,1+1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=331000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1,1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00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3,31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=331000∙1,331</m:t>
                    </m:r>
                  </m:oMath>
                </a14:m>
                <a:endParaRPr lang="en-US" sz="200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331000∙133,1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331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=133100</m:t>
                    </m:r>
                  </m:oMath>
                </a14:m>
                <a:endParaRPr lang="en-US" sz="2000" dirty="0">
                  <a:ea typeface="Cambria Math" panose="02040503050406030204" pitchFamily="18" charset="0"/>
                </a:endParaRPr>
              </a:p>
              <a:p>
                <a:endParaRPr lang="ru-RU" sz="20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1AFAAB0-05B9-4627-8EDE-9F10E82C66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77375" y="328473"/>
                <a:ext cx="9427237" cy="6161103"/>
              </a:xfrm>
              <a:blipFill>
                <a:blip r:embed="rId2"/>
                <a:stretch>
                  <a:fillRect l="-647" t="-10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4">
                <a:extLst>
                  <a:ext uri="{FF2B5EF4-FFF2-40B4-BE49-F238E27FC236}">
                    <a16:creationId xmlns:a16="http://schemas.microsoft.com/office/drawing/2014/main" id="{E1FCEABC-98E0-4697-9042-83458D0CA76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14555403"/>
                  </p:ext>
                </p:extLst>
              </p:nvPr>
            </p:nvGraphicFramePr>
            <p:xfrm>
              <a:off x="2032000" y="1145218"/>
              <a:ext cx="8128000" cy="1958415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3079845612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26142513"/>
                        </a:ext>
                      </a:extLst>
                    </a:gridCol>
                    <a:gridCol w="2364419">
                      <a:extLst>
                        <a:ext uri="{9D8B030D-6E8A-4147-A177-3AD203B41FA5}">
                          <a16:colId xmlns:a16="http://schemas.microsoft.com/office/drawing/2014/main" val="3528619469"/>
                        </a:ext>
                      </a:extLst>
                    </a:gridCol>
                    <a:gridCol w="1699581">
                      <a:extLst>
                        <a:ext uri="{9D8B030D-6E8A-4147-A177-3AD203B41FA5}">
                          <a16:colId xmlns:a16="http://schemas.microsoft.com/office/drawing/2014/main" val="2044402932"/>
                        </a:ext>
                      </a:extLst>
                    </a:gridCol>
                  </a:tblGrid>
                  <a:tr h="439445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долг до начисления 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долг после начисления 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выплаты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357461195"/>
                      </a:ext>
                    </a:extLst>
                  </a:tr>
                  <a:tr h="43944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𝑆𝑘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98417743"/>
                      </a:ext>
                    </a:extLst>
                  </a:tr>
                  <a:tr h="43944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𝑆𝑘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𝑆𝑘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ru-RU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759407449"/>
                      </a:ext>
                    </a:extLst>
                  </a:tr>
                  <a:tr h="43944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𝑆𝑘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ru-RU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d>
                                      <m:dPr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𝑆𝑘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ru-RU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ru-RU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4532551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4">
                <a:extLst>
                  <a:ext uri="{FF2B5EF4-FFF2-40B4-BE49-F238E27FC236}">
                    <a16:creationId xmlns:a16="http://schemas.microsoft.com/office/drawing/2014/main" id="{E1FCEABC-98E0-4697-9042-83458D0CA76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14555403"/>
                  </p:ext>
                </p:extLst>
              </p:nvPr>
            </p:nvGraphicFramePr>
            <p:xfrm>
              <a:off x="2032000" y="1145218"/>
              <a:ext cx="8128000" cy="1958415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3079845612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26142513"/>
                        </a:ext>
                      </a:extLst>
                    </a:gridCol>
                    <a:gridCol w="2364419">
                      <a:extLst>
                        <a:ext uri="{9D8B030D-6E8A-4147-A177-3AD203B41FA5}">
                          <a16:colId xmlns:a16="http://schemas.microsoft.com/office/drawing/2014/main" val="3528619469"/>
                        </a:ext>
                      </a:extLst>
                    </a:gridCol>
                    <a:gridCol w="1699581">
                      <a:extLst>
                        <a:ext uri="{9D8B030D-6E8A-4147-A177-3AD203B41FA5}">
                          <a16:colId xmlns:a16="http://schemas.microsoft.com/office/drawing/2014/main" val="2044402932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долг до начисления 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долг после начисления 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выплаты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357461195"/>
                      </a:ext>
                    </a:extLst>
                  </a:tr>
                  <a:tr h="43944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601" t="-154167" r="-200901" b="-20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72165" t="-154167" r="-72423" b="-20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78495" t="-154167" r="-717" b="-20555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98417743"/>
                      </a:ext>
                    </a:extLst>
                  </a:tr>
                  <a:tr h="43944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601" t="-250685" r="-200901" b="-1027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72165" t="-250685" r="-72423" b="-1027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78495" t="-250685" r="-717" b="-10274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9407449"/>
                      </a:ext>
                    </a:extLst>
                  </a:tr>
                  <a:tr h="43944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601" t="-355556" r="-200901" b="-41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72165" t="-355556" r="-72423" b="-41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78495" t="-355556" r="-717" b="-41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4532551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8901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7BF4C6C-8EC5-4C1E-B01D-E406A70E206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917577" y="355107"/>
                <a:ext cx="9587035" cy="6196613"/>
              </a:xfrm>
            </p:spPr>
            <p:txBody>
              <a:bodyPr/>
              <a:lstStyle/>
              <a:p>
                <a:r>
                  <a:rPr lang="ru-RU" dirty="0"/>
                  <a:t>Вторая схема.  Дифференцированный платеж.   </a:t>
                </a:r>
              </a:p>
              <a:p>
                <a:r>
                  <a:rPr lang="en-US" dirty="0"/>
                  <a:t>S</a:t>
                </a:r>
                <a:r>
                  <a:rPr lang="ru-RU" dirty="0"/>
                  <a:t> – ежемесячный платеж.</a:t>
                </a:r>
                <a:r>
                  <a:rPr lang="en-US" dirty="0"/>
                  <a:t>       331000=3S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ru-RU" dirty="0"/>
                  <a:t>Найдем сумму выплат: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3+2+1</m:t>
                        </m:r>
                      </m:e>
                    </m: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331000+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331000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∙6=331000+33100∙2=331000+66200=397200</m:t>
                    </m:r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399300−397200=2100</m:t>
                    </m:r>
                  </m:oMath>
                </a14:m>
                <a:endParaRPr lang="en-US" dirty="0"/>
              </a:p>
              <a:p>
                <a:r>
                  <a:rPr lang="ru-RU" dirty="0"/>
                  <a:t>Выгодна первая схема (аннуитетный вариант). </a:t>
                </a:r>
              </a:p>
              <a:p>
                <a:r>
                  <a:rPr lang="ru-RU" dirty="0"/>
                  <a:t>Выгода составляет   2100 рублей.</a:t>
                </a:r>
              </a:p>
              <a:p>
                <a:r>
                  <a:rPr lang="ru-RU" dirty="0"/>
                  <a:t>Ответ: 2100 руб.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7BF4C6C-8EC5-4C1E-B01D-E406A70E20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17577" y="355107"/>
                <a:ext cx="9587035" cy="6196613"/>
              </a:xfrm>
              <a:blipFill>
                <a:blip r:embed="rId2"/>
                <a:stretch>
                  <a:fillRect l="-445" t="-4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4">
                <a:extLst>
                  <a:ext uri="{FF2B5EF4-FFF2-40B4-BE49-F238E27FC236}">
                    <a16:creationId xmlns:a16="http://schemas.microsoft.com/office/drawing/2014/main" id="{532AACFC-2108-4919-814B-218A100457F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16686486"/>
                  </p:ext>
                </p:extLst>
              </p:nvPr>
            </p:nvGraphicFramePr>
            <p:xfrm>
              <a:off x="1642369" y="1127464"/>
              <a:ext cx="9747684" cy="2049399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592444">
                      <a:extLst>
                        <a:ext uri="{9D8B030D-6E8A-4147-A177-3AD203B41FA5}">
                          <a16:colId xmlns:a16="http://schemas.microsoft.com/office/drawing/2014/main" val="27103682"/>
                        </a:ext>
                      </a:extLst>
                    </a:gridCol>
                    <a:gridCol w="2873024">
                      <a:extLst>
                        <a:ext uri="{9D8B030D-6E8A-4147-A177-3AD203B41FA5}">
                          <a16:colId xmlns:a16="http://schemas.microsoft.com/office/drawing/2014/main" val="3934977216"/>
                        </a:ext>
                      </a:extLst>
                    </a:gridCol>
                    <a:gridCol w="3258105">
                      <a:extLst>
                        <a:ext uri="{9D8B030D-6E8A-4147-A177-3AD203B41FA5}">
                          <a16:colId xmlns:a16="http://schemas.microsoft.com/office/drawing/2014/main" val="2584457696"/>
                        </a:ext>
                      </a:extLst>
                    </a:gridCol>
                    <a:gridCol w="2024111">
                      <a:extLst>
                        <a:ext uri="{9D8B030D-6E8A-4147-A177-3AD203B41FA5}">
                          <a16:colId xmlns:a16="http://schemas.microsoft.com/office/drawing/2014/main" val="1420429281"/>
                        </a:ext>
                      </a:extLst>
                    </a:gridCol>
                  </a:tblGrid>
                  <a:tr h="353213"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долг до начисления 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долг после начисления 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600" dirty="0"/>
                            <a:t>выплаты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13546407"/>
                      </a:ext>
                    </a:extLst>
                  </a:tr>
                  <a:tr h="51260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3</a:t>
                          </a:r>
                          <a:r>
                            <a:rPr lang="en-US" dirty="0"/>
                            <a:t>S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0" dirty="0"/>
                            <a:t>3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oMath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96059892"/>
                      </a:ext>
                    </a:extLst>
                  </a:tr>
                  <a:tr h="51260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2S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0" dirty="0"/>
                            <a:t>2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oMath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73357224"/>
                      </a:ext>
                    </a:extLst>
                  </a:tr>
                  <a:tr h="51260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S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328416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4">
                <a:extLst>
                  <a:ext uri="{FF2B5EF4-FFF2-40B4-BE49-F238E27FC236}">
                    <a16:creationId xmlns:a16="http://schemas.microsoft.com/office/drawing/2014/main" id="{532AACFC-2108-4919-814B-218A100457F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16686486"/>
                  </p:ext>
                </p:extLst>
              </p:nvPr>
            </p:nvGraphicFramePr>
            <p:xfrm>
              <a:off x="1642369" y="1127464"/>
              <a:ext cx="9747684" cy="2049399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592444">
                      <a:extLst>
                        <a:ext uri="{9D8B030D-6E8A-4147-A177-3AD203B41FA5}">
                          <a16:colId xmlns:a16="http://schemas.microsoft.com/office/drawing/2014/main" val="27103682"/>
                        </a:ext>
                      </a:extLst>
                    </a:gridCol>
                    <a:gridCol w="2873024">
                      <a:extLst>
                        <a:ext uri="{9D8B030D-6E8A-4147-A177-3AD203B41FA5}">
                          <a16:colId xmlns:a16="http://schemas.microsoft.com/office/drawing/2014/main" val="3934977216"/>
                        </a:ext>
                      </a:extLst>
                    </a:gridCol>
                    <a:gridCol w="3258105">
                      <a:extLst>
                        <a:ext uri="{9D8B030D-6E8A-4147-A177-3AD203B41FA5}">
                          <a16:colId xmlns:a16="http://schemas.microsoft.com/office/drawing/2014/main" val="2584457696"/>
                        </a:ext>
                      </a:extLst>
                    </a:gridCol>
                    <a:gridCol w="2024111">
                      <a:extLst>
                        <a:ext uri="{9D8B030D-6E8A-4147-A177-3AD203B41FA5}">
                          <a16:colId xmlns:a16="http://schemas.microsoft.com/office/drawing/2014/main" val="1420429281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долг до начисления 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долг после начисления 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600" dirty="0"/>
                            <a:t>выплаты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13546407"/>
                      </a:ext>
                    </a:extLst>
                  </a:tr>
                  <a:tr h="5612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3</a:t>
                          </a:r>
                          <a:r>
                            <a:rPr lang="en-US" dirty="0"/>
                            <a:t>S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37196" t="-69892" r="-62430" b="-201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82229" t="-69892" r="-602" b="-2010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96059892"/>
                      </a:ext>
                    </a:extLst>
                  </a:tr>
                  <a:tr h="5612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2S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37196" t="-171739" r="-62430" b="-1032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82229" t="-171739" r="-602" b="-10326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3357224"/>
                      </a:ext>
                    </a:extLst>
                  </a:tr>
                  <a:tr h="5612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S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37196" t="-268817" r="-62430" b="-2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82229" t="-268817" r="-602" b="-21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328416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9152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9827DA8-2816-4D3B-A830-00B00397547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908699" y="301841"/>
                <a:ext cx="9595913" cy="6409678"/>
              </a:xfrm>
            </p:spPr>
            <p:txBody>
              <a:bodyPr>
                <a:normAutofit/>
              </a:bodyPr>
              <a:lstStyle/>
              <a:p>
                <a:r>
                  <a:rPr lang="ru-RU" sz="2400" b="1" dirty="0"/>
                  <a:t>Задача № 2.</a:t>
                </a:r>
                <a:r>
                  <a:rPr lang="ru-RU" sz="2400" dirty="0"/>
                  <a:t>   </a:t>
                </a:r>
                <a:r>
                  <a:rPr lang="ru-RU" sz="2000" dirty="0"/>
                  <a:t>В июле 2020года планируется взять кредит в банке на некоторую сумму. Условия возврата таковы:</a:t>
                </a:r>
              </a:p>
              <a:p>
                <a:r>
                  <a:rPr lang="ru-RU" sz="2000" dirty="0"/>
                  <a:t> - в январе каждого года долг увеличивается на 25 % по сравнению с предыдущим годом;</a:t>
                </a:r>
              </a:p>
              <a:p>
                <a:r>
                  <a:rPr lang="ru-RU" sz="2000" dirty="0"/>
                  <a:t> - С февраля по июнь нужно выплатить часть долга одним платежом. Определите, на какую сумму взяли кредит, если известно. Что кредит был выплачен тремя равными платежами (за 3 года) и общая сумму выплат на 65500 больше суммы взятого кредита. </a:t>
                </a:r>
              </a:p>
              <a:p>
                <a:r>
                  <a:rPr lang="en-US" sz="2000" dirty="0"/>
                  <a:t>  S – </a:t>
                </a:r>
                <a:r>
                  <a:rPr lang="ru-RU" sz="2000" dirty="0"/>
                  <a:t>сумму кредита    </a:t>
                </a:r>
                <a:r>
                  <a:rPr lang="en-US" sz="2000" dirty="0"/>
                  <a:t>r = 25%</a:t>
                </a:r>
                <a:r>
                  <a:rPr lang="ru-RU" sz="2000" dirty="0"/>
                  <a:t>      </a:t>
                </a:r>
                <a:r>
                  <a:rPr lang="en-US" sz="2000" dirty="0"/>
                  <a:t>k = 1,25       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− </m:t>
                    </m:r>
                  </m:oMath>
                </a14:m>
                <a:r>
                  <a:rPr lang="ru-RU" sz="2000" dirty="0"/>
                  <a:t>ежегодный платеж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9827DA8-2816-4D3B-A830-00B00397547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08699" y="301841"/>
                <a:ext cx="9595913" cy="6409678"/>
              </a:xfrm>
              <a:blipFill>
                <a:blip r:embed="rId2"/>
                <a:stretch>
                  <a:fillRect l="-889" t="-761" r="-4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4">
                <a:extLst>
                  <a:ext uri="{FF2B5EF4-FFF2-40B4-BE49-F238E27FC236}">
                    <a16:creationId xmlns:a16="http://schemas.microsoft.com/office/drawing/2014/main" id="{08F40DB7-4E65-4F15-8FD4-4268CE59D4C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3984069"/>
                  </p:ext>
                </p:extLst>
              </p:nvPr>
            </p:nvGraphicFramePr>
            <p:xfrm>
              <a:off x="2031999" y="4154749"/>
              <a:ext cx="9011820" cy="2270531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32133">
                      <a:extLst>
                        <a:ext uri="{9D8B030D-6E8A-4147-A177-3AD203B41FA5}">
                          <a16:colId xmlns:a16="http://schemas.microsoft.com/office/drawing/2014/main" val="1945458891"/>
                        </a:ext>
                      </a:extLst>
                    </a:gridCol>
                    <a:gridCol w="2773777">
                      <a:extLst>
                        <a:ext uri="{9D8B030D-6E8A-4147-A177-3AD203B41FA5}">
                          <a16:colId xmlns:a16="http://schemas.microsoft.com/office/drawing/2014/main" val="320549197"/>
                        </a:ext>
                      </a:extLst>
                    </a:gridCol>
                    <a:gridCol w="2623846">
                      <a:extLst>
                        <a:ext uri="{9D8B030D-6E8A-4147-A177-3AD203B41FA5}">
                          <a16:colId xmlns:a16="http://schemas.microsoft.com/office/drawing/2014/main" val="2192741218"/>
                        </a:ext>
                      </a:extLst>
                    </a:gridCol>
                    <a:gridCol w="1882064">
                      <a:extLst>
                        <a:ext uri="{9D8B030D-6E8A-4147-A177-3AD203B41FA5}">
                          <a16:colId xmlns:a16="http://schemas.microsoft.com/office/drawing/2014/main" val="94529028"/>
                        </a:ext>
                      </a:extLst>
                    </a:gridCol>
                  </a:tblGrid>
                  <a:tr h="701336">
                    <a:tc>
                      <a:txBody>
                        <a:bodyPr/>
                        <a:lstStyle/>
                        <a:p>
                          <a:pPr algn="ctr"/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Долг до начисления 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Долг после начисления 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выплаты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94046547"/>
                      </a:ext>
                    </a:extLst>
                  </a:tr>
                  <a:tr h="52306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𝑆𝑘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41746426"/>
                      </a:ext>
                    </a:extLst>
                  </a:tr>
                  <a:tr h="52306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𝑆𝑘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𝑆𝑘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)∙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50306928"/>
                      </a:ext>
                    </a:extLst>
                  </a:tr>
                  <a:tr h="52306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𝑆𝑘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ru-RU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d>
                                      <m:dPr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𝑆𝑘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ru-RU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ru-RU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6830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4">
                <a:extLst>
                  <a:ext uri="{FF2B5EF4-FFF2-40B4-BE49-F238E27FC236}">
                    <a16:creationId xmlns:a16="http://schemas.microsoft.com/office/drawing/2014/main" id="{08F40DB7-4E65-4F15-8FD4-4268CE59D4C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3984069"/>
                  </p:ext>
                </p:extLst>
              </p:nvPr>
            </p:nvGraphicFramePr>
            <p:xfrm>
              <a:off x="2031999" y="4154749"/>
              <a:ext cx="9011820" cy="2270531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32133">
                      <a:extLst>
                        <a:ext uri="{9D8B030D-6E8A-4147-A177-3AD203B41FA5}">
                          <a16:colId xmlns:a16="http://schemas.microsoft.com/office/drawing/2014/main" val="1945458891"/>
                        </a:ext>
                      </a:extLst>
                    </a:gridCol>
                    <a:gridCol w="2773777">
                      <a:extLst>
                        <a:ext uri="{9D8B030D-6E8A-4147-A177-3AD203B41FA5}">
                          <a16:colId xmlns:a16="http://schemas.microsoft.com/office/drawing/2014/main" val="320549197"/>
                        </a:ext>
                      </a:extLst>
                    </a:gridCol>
                    <a:gridCol w="2623846">
                      <a:extLst>
                        <a:ext uri="{9D8B030D-6E8A-4147-A177-3AD203B41FA5}">
                          <a16:colId xmlns:a16="http://schemas.microsoft.com/office/drawing/2014/main" val="2192741218"/>
                        </a:ext>
                      </a:extLst>
                    </a:gridCol>
                    <a:gridCol w="1882064">
                      <a:extLst>
                        <a:ext uri="{9D8B030D-6E8A-4147-A177-3AD203B41FA5}">
                          <a16:colId xmlns:a16="http://schemas.microsoft.com/office/drawing/2014/main" val="94529028"/>
                        </a:ext>
                      </a:extLst>
                    </a:gridCol>
                  </a:tblGrid>
                  <a:tr h="701336">
                    <a:tc>
                      <a:txBody>
                        <a:bodyPr/>
                        <a:lstStyle/>
                        <a:p>
                          <a:pPr algn="ctr"/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Долг до начисления 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Долг после начисления 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выплаты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94046547"/>
                      </a:ext>
                    </a:extLst>
                  </a:tr>
                  <a:tr h="52306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500" t="-140698" r="-162500" b="-2023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72326" t="-140698" r="-72326" b="-2023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78964" t="-140698" r="-647" b="-2023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1746426"/>
                      </a:ext>
                    </a:extLst>
                  </a:tr>
                  <a:tr h="52306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500" t="-240698" r="-162500" b="-1023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72326" t="-240698" r="-72326" b="-1023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78964" t="-240698" r="-647" b="-1023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50306928"/>
                      </a:ext>
                    </a:extLst>
                  </a:tr>
                  <a:tr h="52306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500" t="-340698" r="-162500" b="-23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72326" t="-340698" r="-72326" b="-23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78964" t="-340698" r="-647" b="-23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68309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31577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9DD6A8A-91F4-4B72-AA68-BF0635D3D95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908699" y="390617"/>
                <a:ext cx="9595913" cy="6223247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𝑆𝑘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400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400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b="0" dirty="0"/>
                  <a:t>      (1)</a:t>
                </a:r>
              </a:p>
              <a:p>
                <a:r>
                  <a:rPr lang="ru-RU" sz="2400" dirty="0"/>
                  <a:t>Зная, что общая сумма выплат на 65500 больше суммы взятого кредита, можно составить уравнение</a:t>
                </a:r>
              </a:p>
              <a:p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=65500          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−65500</m:t>
                    </m:r>
                  </m:oMath>
                </a14:m>
                <a:endParaRPr lang="en-US" sz="2400" b="0" dirty="0"/>
              </a:p>
              <a:p>
                <a:r>
                  <a:rPr lang="ru-RU" sz="2400" dirty="0"/>
                  <a:t>Подставим в уравнение (1) все известные значения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−65500</m:t>
                        </m:r>
                      </m:e>
                    </m:d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ru-R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1,25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1,25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−1,25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400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1,25=1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400" b="0" dirty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−65500</m:t>
                        </m:r>
                      </m:e>
                    </m:d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125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64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400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−65500</m:t>
                        </m:r>
                      </m:e>
                    </m:d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125−100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−80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−64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9DD6A8A-91F4-4B72-AA68-BF0635D3D9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08699" y="390617"/>
                <a:ext cx="9595913" cy="6223247"/>
              </a:xfrm>
              <a:blipFill>
                <a:blip r:embed="rId2"/>
                <a:stretch>
                  <a:fillRect l="-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694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9A518EE-1307-44FC-9034-4CE97BFBC30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67270" y="488271"/>
                <a:ext cx="8915400" cy="5520605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375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−125∙65500−100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−80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−64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800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131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=125∙65500</m:t>
                    </m:r>
                  </m:oMath>
                </a14:m>
                <a:endParaRPr lang="en-US" sz="2800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125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∙65500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131</m:t>
                        </m:r>
                      </m:den>
                    </m:f>
                  </m:oMath>
                </a14:m>
                <a:endParaRPr lang="en-US" sz="2800" b="0" dirty="0"/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=125∙500</m:t>
                    </m:r>
                  </m:oMath>
                </a14:m>
                <a:endParaRPr lang="en-US" sz="2800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=62500</m:t>
                    </m:r>
                  </m:oMath>
                </a14:m>
                <a:endParaRPr lang="en-US" sz="2800" b="0" dirty="0"/>
              </a:p>
              <a:p>
                <a:r>
                  <a:rPr lang="ru-RU" sz="2800" b="0" dirty="0"/>
                  <a:t>Так как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</a:rPr>
                      <m:t>S</m:t>
                    </m:r>
                    <m:r>
                      <a:rPr lang="ru-RU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−65500, то</m:t>
                    </m:r>
                  </m:oMath>
                </a14:m>
                <a:endParaRPr lang="en-US" sz="2800" b="0" dirty="0"/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=3∙62500−65500=187500−65500=122000</m:t>
                    </m:r>
                  </m:oMath>
                </a14:m>
                <a:endParaRPr lang="ru-RU" sz="2800" dirty="0"/>
              </a:p>
              <a:p>
                <a:r>
                  <a:rPr lang="ru-RU" sz="2800" dirty="0"/>
                  <a:t>Ответ: 122000.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9A518EE-1307-44FC-9034-4CE97BFBC3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67270" y="488271"/>
                <a:ext cx="8915400" cy="5520605"/>
              </a:xfrm>
              <a:blipFill>
                <a:blip r:embed="rId2"/>
                <a:stretch>
                  <a:fillRect l="-1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321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856BDB-627D-7CBB-F7CB-9E1D6BE2A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354" y="624109"/>
            <a:ext cx="10411097" cy="6090199"/>
          </a:xfrm>
        </p:spPr>
        <p:txBody>
          <a:bodyPr>
            <a:normAutofit/>
          </a:bodyPr>
          <a:lstStyle/>
          <a:p>
            <a:r>
              <a:rPr lang="ru-RU" sz="2400" b="1" dirty="0"/>
              <a:t>Задача №3</a:t>
            </a:r>
            <a:br>
              <a:rPr lang="ru-RU" sz="2400" b="1" dirty="0"/>
            </a:br>
            <a:r>
              <a:rPr lang="ru-RU" sz="2400" dirty="0"/>
              <a:t>В июле планируется взять кредит в банке на сумму 16 млн рублей на некоторый срок (целое число лет). Условия его возврата таковы:</a:t>
            </a:r>
            <a:br>
              <a:rPr lang="ru-RU" sz="2400" dirty="0"/>
            </a:br>
            <a:r>
              <a:rPr lang="ru-RU" sz="2400" dirty="0"/>
              <a:t> - каждый январь долг возрастает на 25% годовых по сравнению с концом предыдущего года;</a:t>
            </a:r>
            <a:br>
              <a:rPr lang="ru-RU" sz="2400" dirty="0"/>
            </a:br>
            <a:r>
              <a:rPr lang="ru-RU" sz="2400" dirty="0"/>
              <a:t> - с февраля по июнь каждого года необходимо выплатить часть долга;</a:t>
            </a:r>
            <a:br>
              <a:rPr lang="ru-RU" sz="2400" dirty="0"/>
            </a:br>
            <a:r>
              <a:rPr lang="ru-RU" sz="2400" dirty="0"/>
              <a:t> - в июле каждого года долг должен быть на одну и ту же сумму меньше долга на июль предыдущего года.</a:t>
            </a:r>
            <a:br>
              <a:rPr lang="ru-RU" sz="2400" dirty="0"/>
            </a:br>
            <a:r>
              <a:rPr lang="ru-RU" sz="2400" dirty="0"/>
              <a:t>На сколько лет планируется взять кредит, если известно, что общая сумма долга выплат после его полного погашения составит 38 млн рублей?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0203114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675</TotalTime>
  <Words>2384</Words>
  <Application>Microsoft Office PowerPoint</Application>
  <PresentationFormat>Широкоэкранный</PresentationFormat>
  <Paragraphs>397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</vt:lpstr>
      <vt:lpstr>Cambria Math</vt:lpstr>
      <vt:lpstr>Century Gothic</vt:lpstr>
      <vt:lpstr>Times New Roman</vt:lpstr>
      <vt:lpstr>Wingdings 3</vt:lpstr>
      <vt:lpstr>Легкий дым</vt:lpstr>
      <vt:lpstr>Финансовые задачи</vt:lpstr>
      <vt:lpstr>      Презентация представляет практическое пособие по подготовке учащихся к выполнению 16-го задания из ЕГЭ «Финансовая математика». Она позволяет научить решать различные типы задач. Эта презентация будет полезна как учителям, так и ученикам 10 – 11 классов для подготовки к ЕГЭ.        Все рассматриваемые задания взяты из материалов для подготовки к единому государственному экзамену по профильной математике.       Знания данного материала повышают шансы на максимальный балл на экзамене и на финансовую грамотность, необходимую для жизни.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 №3 В июле планируется взять кредит в банке на сумму 16 млн рублей на некоторый срок (целое число лет). Условия его возврата таковы:  - каждый январь долг возрастает на 25% годовых по сравнению с концом предыдущего года;  - с февраля по июнь каждого года необходимо выплатить часть долга;  - в июле каждого года долг должен быть на одну и ту же сумму меньше долга на июль предыдущего года. На сколько лет планируется взять кредит, если известно, что общая сумма долга выплат после его полного погашения составит 38 млн рублей?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Задача 7</vt:lpstr>
      <vt:lpstr>Презентация PowerPoint</vt:lpstr>
      <vt:lpstr>Презентация PowerPoint</vt:lpstr>
      <vt:lpstr>Список литературы: 1. Лукашин Ю.П. Финансовая математика . Московский международный институт эконометрики, информатики, финансов и права. - Москва, 2006. https://kpsu.ru/upload/medialibrary/606/606fd86fd3cd2272b6f1f3f1b0e4f96c.pdf 2. Курс лекций по финансовой математике  https://lfirmal.com/predmet-finansovaya-matematika/ 3. Прокофьев А.А., Корняков А. Г. математика ЕГЭ. Социально-экономические задачи. Ростов-на-Дону, Легион, 2016 г.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на кредиты</dc:title>
  <dc:creator>Ольга</dc:creator>
  <cp:lastModifiedBy>Ольга Науменкова</cp:lastModifiedBy>
  <cp:revision>33</cp:revision>
  <dcterms:created xsi:type="dcterms:W3CDTF">2020-04-27T11:29:07Z</dcterms:created>
  <dcterms:modified xsi:type="dcterms:W3CDTF">2025-01-30T12:22:14Z</dcterms:modified>
</cp:coreProperties>
</file>